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4.xml" ContentType="application/vnd.openxmlformats-officedocument.drawingml.chart+xml"/>
  <Override PartName="/ppt/notesSlides/notesSlide13.xml" ContentType="application/vnd.openxmlformats-officedocument.presentationml.notesSlide+xml"/>
  <Override PartName="/ppt/charts/chart5.xml" ContentType="application/vnd.openxmlformats-officedocument.drawingml.chart+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60" r:id="rId5"/>
    <p:sldId id="264" r:id="rId6"/>
    <p:sldId id="265" r:id="rId7"/>
    <p:sldId id="270" r:id="rId8"/>
    <p:sldId id="267" r:id="rId9"/>
    <p:sldId id="633" r:id="rId10"/>
    <p:sldId id="261" r:id="rId11"/>
    <p:sldId id="632" r:id="rId12"/>
    <p:sldId id="262" r:id="rId13"/>
    <p:sldId id="631" r:id="rId14"/>
    <p:sldId id="259" r:id="rId15"/>
    <p:sldId id="634" r:id="rId16"/>
    <p:sldId id="635" r:id="rId17"/>
    <p:sldId id="271" r:id="rId18"/>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F0F0"/>
    <a:srgbClr val="BEC6C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37C93B-AA51-4C50-8A8A-9E1FA4C093C0}" v="291" dt="2022-02-03T13:05:51.699"/>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llanmörkt format 2 - Dekorfär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12" d="100"/>
          <a:sy n="112" d="100"/>
        </p:scale>
        <p:origin x="43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anna Stenberg (Svensk Simidrott)" userId="e60dc9bb-0006-4268-817b-68cd68c1be1a" providerId="ADAL" clId="{5737C93B-AA51-4C50-8A8A-9E1FA4C093C0}"/>
    <pc:docChg chg="undo custSel addSld delSld modSld sldOrd">
      <pc:chgData name="Johanna Stenberg (Svensk Simidrott)" userId="e60dc9bb-0006-4268-817b-68cd68c1be1a" providerId="ADAL" clId="{5737C93B-AA51-4C50-8A8A-9E1FA4C093C0}" dt="2022-02-03T13:06:11.939" v="1718" actId="207"/>
      <pc:docMkLst>
        <pc:docMk/>
      </pc:docMkLst>
      <pc:sldChg chg="delSp modSp mod">
        <pc:chgData name="Johanna Stenberg (Svensk Simidrott)" userId="e60dc9bb-0006-4268-817b-68cd68c1be1a" providerId="ADAL" clId="{5737C93B-AA51-4C50-8A8A-9E1FA4C093C0}" dt="2022-02-02T10:18:00.337" v="206" actId="1076"/>
        <pc:sldMkLst>
          <pc:docMk/>
          <pc:sldMk cId="776091935" sldId="259"/>
        </pc:sldMkLst>
        <pc:spChg chg="del">
          <ac:chgData name="Johanna Stenberg (Svensk Simidrott)" userId="e60dc9bb-0006-4268-817b-68cd68c1be1a" providerId="ADAL" clId="{5737C93B-AA51-4C50-8A8A-9E1FA4C093C0}" dt="2022-02-02T10:17:55.924" v="205" actId="478"/>
          <ac:spMkLst>
            <pc:docMk/>
            <pc:sldMk cId="776091935" sldId="259"/>
            <ac:spMk id="2" creationId="{00000000-0000-0000-0000-000000000000}"/>
          </ac:spMkLst>
        </pc:spChg>
        <pc:spChg chg="mod">
          <ac:chgData name="Johanna Stenberg (Svensk Simidrott)" userId="e60dc9bb-0006-4268-817b-68cd68c1be1a" providerId="ADAL" clId="{5737C93B-AA51-4C50-8A8A-9E1FA4C093C0}" dt="2022-02-02T10:18:00.337" v="206" actId="1076"/>
          <ac:spMkLst>
            <pc:docMk/>
            <pc:sldMk cId="776091935" sldId="259"/>
            <ac:spMk id="7" creationId="{99090CFA-7F8F-459C-8E26-AC390306108D}"/>
          </ac:spMkLst>
        </pc:spChg>
      </pc:sldChg>
      <pc:sldChg chg="addSp delSp mod">
        <pc:chgData name="Johanna Stenberg (Svensk Simidrott)" userId="e60dc9bb-0006-4268-817b-68cd68c1be1a" providerId="ADAL" clId="{5737C93B-AA51-4C50-8A8A-9E1FA4C093C0}" dt="2022-02-02T10:15:56.514" v="173" actId="478"/>
        <pc:sldMkLst>
          <pc:docMk/>
          <pc:sldMk cId="2939469523" sldId="260"/>
        </pc:sldMkLst>
        <pc:spChg chg="del">
          <ac:chgData name="Johanna Stenberg (Svensk Simidrott)" userId="e60dc9bb-0006-4268-817b-68cd68c1be1a" providerId="ADAL" clId="{5737C93B-AA51-4C50-8A8A-9E1FA4C093C0}" dt="2022-02-02T10:15:56.514" v="173" actId="478"/>
          <ac:spMkLst>
            <pc:docMk/>
            <pc:sldMk cId="2939469523" sldId="260"/>
            <ac:spMk id="12" creationId="{B6A90120-C65A-465C-81ED-C379A73CB0F1}"/>
          </ac:spMkLst>
        </pc:spChg>
        <pc:picChg chg="add del">
          <ac:chgData name="Johanna Stenberg (Svensk Simidrott)" userId="e60dc9bb-0006-4268-817b-68cd68c1be1a" providerId="ADAL" clId="{5737C93B-AA51-4C50-8A8A-9E1FA4C093C0}" dt="2022-02-02T10:15:51.761" v="172" actId="478"/>
          <ac:picMkLst>
            <pc:docMk/>
            <pc:sldMk cId="2939469523" sldId="260"/>
            <ac:picMk id="8" creationId="{23EE1409-AFED-482A-9E6D-093AC535B8A0}"/>
          </ac:picMkLst>
        </pc:picChg>
      </pc:sldChg>
      <pc:sldChg chg="addSp delSp modSp mod">
        <pc:chgData name="Johanna Stenberg (Svensk Simidrott)" userId="e60dc9bb-0006-4268-817b-68cd68c1be1a" providerId="ADAL" clId="{5737C93B-AA51-4C50-8A8A-9E1FA4C093C0}" dt="2022-02-03T10:09:19.134" v="1466" actId="20577"/>
        <pc:sldMkLst>
          <pc:docMk/>
          <pc:sldMk cId="3789209967" sldId="262"/>
        </pc:sldMkLst>
        <pc:spChg chg="del mod">
          <ac:chgData name="Johanna Stenberg (Svensk Simidrott)" userId="e60dc9bb-0006-4268-817b-68cd68c1be1a" providerId="ADAL" clId="{5737C93B-AA51-4C50-8A8A-9E1FA4C093C0}" dt="2022-02-02T10:17:45.034" v="203" actId="478"/>
          <ac:spMkLst>
            <pc:docMk/>
            <pc:sldMk cId="3789209967" sldId="262"/>
            <ac:spMk id="3" creationId="{00000000-0000-0000-0000-000000000000}"/>
          </ac:spMkLst>
        </pc:spChg>
        <pc:spChg chg="mod">
          <ac:chgData name="Johanna Stenberg (Svensk Simidrott)" userId="e60dc9bb-0006-4268-817b-68cd68c1be1a" providerId="ADAL" clId="{5737C93B-AA51-4C50-8A8A-9E1FA4C093C0}" dt="2022-02-03T10:09:19.134" v="1466" actId="20577"/>
          <ac:spMkLst>
            <pc:docMk/>
            <pc:sldMk cId="3789209967" sldId="262"/>
            <ac:spMk id="7" creationId="{BFC9D92F-8FBF-4A22-8794-794DC8E7E424}"/>
          </ac:spMkLst>
        </pc:spChg>
        <pc:picChg chg="add mod">
          <ac:chgData name="Johanna Stenberg (Svensk Simidrott)" userId="e60dc9bb-0006-4268-817b-68cd68c1be1a" providerId="ADAL" clId="{5737C93B-AA51-4C50-8A8A-9E1FA4C093C0}" dt="2022-02-02T10:16:38.992" v="177"/>
          <ac:picMkLst>
            <pc:docMk/>
            <pc:sldMk cId="3789209967" sldId="262"/>
            <ac:picMk id="9" creationId="{AFE7F8CD-F8A1-4235-AA92-46973B6676ED}"/>
          </ac:picMkLst>
        </pc:picChg>
      </pc:sldChg>
      <pc:sldChg chg="modSp mod">
        <pc:chgData name="Johanna Stenberg (Svensk Simidrott)" userId="e60dc9bb-0006-4268-817b-68cd68c1be1a" providerId="ADAL" clId="{5737C93B-AA51-4C50-8A8A-9E1FA4C093C0}" dt="2022-02-03T13:00:49.805" v="1701" actId="6549"/>
        <pc:sldMkLst>
          <pc:docMk/>
          <pc:sldMk cId="1542207093" sldId="264"/>
        </pc:sldMkLst>
        <pc:spChg chg="mod">
          <ac:chgData name="Johanna Stenberg (Svensk Simidrott)" userId="e60dc9bb-0006-4268-817b-68cd68c1be1a" providerId="ADAL" clId="{5737C93B-AA51-4C50-8A8A-9E1FA4C093C0}" dt="2022-02-03T13:00:49.805" v="1701" actId="6549"/>
          <ac:spMkLst>
            <pc:docMk/>
            <pc:sldMk cId="1542207093" sldId="264"/>
            <ac:spMk id="2" creationId="{7742229D-9F82-4949-AF51-BD410ADAA76F}"/>
          </ac:spMkLst>
        </pc:spChg>
      </pc:sldChg>
      <pc:sldChg chg="addSp delSp modSp mod">
        <pc:chgData name="Johanna Stenberg (Svensk Simidrott)" userId="e60dc9bb-0006-4268-817b-68cd68c1be1a" providerId="ADAL" clId="{5737C93B-AA51-4C50-8A8A-9E1FA4C093C0}" dt="2022-02-03T10:05:23.513" v="1382" actId="1076"/>
        <pc:sldMkLst>
          <pc:docMk/>
          <pc:sldMk cId="234003449" sldId="265"/>
        </pc:sldMkLst>
        <pc:spChg chg="mod">
          <ac:chgData name="Johanna Stenberg (Svensk Simidrott)" userId="e60dc9bb-0006-4268-817b-68cd68c1be1a" providerId="ADAL" clId="{5737C93B-AA51-4C50-8A8A-9E1FA4C093C0}" dt="2022-02-03T10:05:02.231" v="1380" actId="113"/>
          <ac:spMkLst>
            <pc:docMk/>
            <pc:sldMk cId="234003449" sldId="265"/>
            <ac:spMk id="2" creationId="{C9B44E98-C043-4532-A5C1-DCC1EB5E220A}"/>
          </ac:spMkLst>
        </pc:spChg>
        <pc:spChg chg="del mod">
          <ac:chgData name="Johanna Stenberg (Svensk Simidrott)" userId="e60dc9bb-0006-4268-817b-68cd68c1be1a" providerId="ADAL" clId="{5737C93B-AA51-4C50-8A8A-9E1FA4C093C0}" dt="2022-02-03T09:53:52.775" v="990" actId="478"/>
          <ac:spMkLst>
            <pc:docMk/>
            <pc:sldMk cId="234003449" sldId="265"/>
            <ac:spMk id="3" creationId="{DAB30016-E2DC-4EF9-87F3-45E87E1CB352}"/>
          </ac:spMkLst>
        </pc:spChg>
        <pc:spChg chg="mod">
          <ac:chgData name="Johanna Stenberg (Svensk Simidrott)" userId="e60dc9bb-0006-4268-817b-68cd68c1be1a" providerId="ADAL" clId="{5737C93B-AA51-4C50-8A8A-9E1FA4C093C0}" dt="2022-02-03T09:48:20.954" v="879" actId="1076"/>
          <ac:spMkLst>
            <pc:docMk/>
            <pc:sldMk cId="234003449" sldId="265"/>
            <ac:spMk id="4" creationId="{FF9B4503-0DAD-4567-B40F-16876B117FEE}"/>
          </ac:spMkLst>
        </pc:spChg>
        <pc:spChg chg="add del">
          <ac:chgData name="Johanna Stenberg (Svensk Simidrott)" userId="e60dc9bb-0006-4268-817b-68cd68c1be1a" providerId="ADAL" clId="{5737C93B-AA51-4C50-8A8A-9E1FA4C093C0}" dt="2022-02-03T09:47:28.578" v="866" actId="478"/>
          <ac:spMkLst>
            <pc:docMk/>
            <pc:sldMk cId="234003449" sldId="265"/>
            <ac:spMk id="5" creationId="{00000000-0000-0000-0000-000000000000}"/>
          </ac:spMkLst>
        </pc:spChg>
        <pc:spChg chg="add mod">
          <ac:chgData name="Johanna Stenberg (Svensk Simidrott)" userId="e60dc9bb-0006-4268-817b-68cd68c1be1a" providerId="ADAL" clId="{5737C93B-AA51-4C50-8A8A-9E1FA4C093C0}" dt="2022-02-03T09:57:51.382" v="1222" actId="1076"/>
          <ac:spMkLst>
            <pc:docMk/>
            <pc:sldMk cId="234003449" sldId="265"/>
            <ac:spMk id="10" creationId="{1D49BF60-F281-435C-85B9-900E4CBA6F84}"/>
          </ac:spMkLst>
        </pc:spChg>
        <pc:spChg chg="add mod">
          <ac:chgData name="Johanna Stenberg (Svensk Simidrott)" userId="e60dc9bb-0006-4268-817b-68cd68c1be1a" providerId="ADAL" clId="{5737C93B-AA51-4C50-8A8A-9E1FA4C093C0}" dt="2022-02-03T10:05:23.513" v="1382" actId="1076"/>
          <ac:spMkLst>
            <pc:docMk/>
            <pc:sldMk cId="234003449" sldId="265"/>
            <ac:spMk id="12" creationId="{ADF1E8D9-21E6-499B-82D9-033F326B84D4}"/>
          </ac:spMkLst>
        </pc:spChg>
        <pc:spChg chg="mod">
          <ac:chgData name="Johanna Stenberg (Svensk Simidrott)" userId="e60dc9bb-0006-4268-817b-68cd68c1be1a" providerId="ADAL" clId="{5737C93B-AA51-4C50-8A8A-9E1FA4C093C0}" dt="2022-02-03T09:42:51.886" v="593" actId="6549"/>
          <ac:spMkLst>
            <pc:docMk/>
            <pc:sldMk cId="234003449" sldId="265"/>
            <ac:spMk id="16" creationId="{00000000-0000-0000-0000-000000000000}"/>
          </ac:spMkLst>
        </pc:spChg>
        <pc:spChg chg="del">
          <ac:chgData name="Johanna Stenberg (Svensk Simidrott)" userId="e60dc9bb-0006-4268-817b-68cd68c1be1a" providerId="ADAL" clId="{5737C93B-AA51-4C50-8A8A-9E1FA4C093C0}" dt="2022-02-03T08:31:38.314" v="216" actId="478"/>
          <ac:spMkLst>
            <pc:docMk/>
            <pc:sldMk cId="234003449" sldId="265"/>
            <ac:spMk id="3077" creationId="{00000000-0000-0000-0000-000000000000}"/>
          </ac:spMkLst>
        </pc:spChg>
        <pc:graphicFrameChg chg="mod">
          <ac:chgData name="Johanna Stenberg (Svensk Simidrott)" userId="e60dc9bb-0006-4268-817b-68cd68c1be1a" providerId="ADAL" clId="{5737C93B-AA51-4C50-8A8A-9E1FA4C093C0}" dt="2022-02-03T09:51:22.235" v="989" actId="1076"/>
          <ac:graphicFrameMkLst>
            <pc:docMk/>
            <pc:sldMk cId="234003449" sldId="265"/>
            <ac:graphicFrameMk id="7" creationId="{116ECCB5-707F-476D-8C7D-51DF0C0DD118}"/>
          </ac:graphicFrameMkLst>
        </pc:graphicFrameChg>
        <pc:graphicFrameChg chg="add mod">
          <ac:chgData name="Johanna Stenberg (Svensk Simidrott)" userId="e60dc9bb-0006-4268-817b-68cd68c1be1a" providerId="ADAL" clId="{5737C93B-AA51-4C50-8A8A-9E1FA4C093C0}" dt="2022-02-03T09:51:15.138" v="988" actId="1076"/>
          <ac:graphicFrameMkLst>
            <pc:docMk/>
            <pc:sldMk cId="234003449" sldId="265"/>
            <ac:graphicFrameMk id="11" creationId="{E387A3B6-2C4C-4371-A24A-59E15EB6FA91}"/>
          </ac:graphicFrameMkLst>
        </pc:graphicFrameChg>
      </pc:sldChg>
      <pc:sldChg chg="delSp del">
        <pc:chgData name="Johanna Stenberg (Svensk Simidrott)" userId="e60dc9bb-0006-4268-817b-68cd68c1be1a" providerId="ADAL" clId="{5737C93B-AA51-4C50-8A8A-9E1FA4C093C0}" dt="2022-02-03T09:57:57.901" v="1223" actId="47"/>
        <pc:sldMkLst>
          <pc:docMk/>
          <pc:sldMk cId="673377854" sldId="266"/>
        </pc:sldMkLst>
        <pc:spChg chg="del">
          <ac:chgData name="Johanna Stenberg (Svensk Simidrott)" userId="e60dc9bb-0006-4268-817b-68cd68c1be1a" providerId="ADAL" clId="{5737C93B-AA51-4C50-8A8A-9E1FA4C093C0}" dt="2022-02-03T08:31:43.189" v="217" actId="478"/>
          <ac:spMkLst>
            <pc:docMk/>
            <pc:sldMk cId="673377854" sldId="266"/>
            <ac:spMk id="3077" creationId="{00000000-0000-0000-0000-000000000000}"/>
          </ac:spMkLst>
        </pc:spChg>
      </pc:sldChg>
      <pc:sldChg chg="addSp delSp modSp mod">
        <pc:chgData name="Johanna Stenberg (Svensk Simidrott)" userId="e60dc9bb-0006-4268-817b-68cd68c1be1a" providerId="ADAL" clId="{5737C93B-AA51-4C50-8A8A-9E1FA4C093C0}" dt="2022-02-03T10:03:34.783" v="1376" actId="1076"/>
        <pc:sldMkLst>
          <pc:docMk/>
          <pc:sldMk cId="3218442854" sldId="267"/>
        </pc:sldMkLst>
        <pc:spChg chg="add del mod">
          <ac:chgData name="Johanna Stenberg (Svensk Simidrott)" userId="e60dc9bb-0006-4268-817b-68cd68c1be1a" providerId="ADAL" clId="{5737C93B-AA51-4C50-8A8A-9E1FA4C093C0}" dt="2022-02-03T10:03:18.761" v="1373" actId="478"/>
          <ac:spMkLst>
            <pc:docMk/>
            <pc:sldMk cId="3218442854" sldId="267"/>
            <ac:spMk id="2" creationId="{F91BD24D-24A7-4CBA-88E5-0687625D5495}"/>
          </ac:spMkLst>
        </pc:spChg>
        <pc:spChg chg="mod">
          <ac:chgData name="Johanna Stenberg (Svensk Simidrott)" userId="e60dc9bb-0006-4268-817b-68cd68c1be1a" providerId="ADAL" clId="{5737C93B-AA51-4C50-8A8A-9E1FA4C093C0}" dt="2022-02-03T10:01:27.644" v="1363" actId="6549"/>
          <ac:spMkLst>
            <pc:docMk/>
            <pc:sldMk cId="3218442854" sldId="267"/>
            <ac:spMk id="3" creationId="{938597C4-27EA-4AF1-A8CC-B60AFB456A67}"/>
          </ac:spMkLst>
        </pc:spChg>
        <pc:spChg chg="mod">
          <ac:chgData name="Johanna Stenberg (Svensk Simidrott)" userId="e60dc9bb-0006-4268-817b-68cd68c1be1a" providerId="ADAL" clId="{5737C93B-AA51-4C50-8A8A-9E1FA4C093C0}" dt="2022-02-03T10:03:34.783" v="1376" actId="1076"/>
          <ac:spMkLst>
            <pc:docMk/>
            <pc:sldMk cId="3218442854" sldId="267"/>
            <ac:spMk id="14" creationId="{A10258CB-8E73-4F0F-BFBB-F1CE6DA9A652}"/>
          </ac:spMkLst>
        </pc:spChg>
        <pc:graphicFrameChg chg="mod">
          <ac:chgData name="Johanna Stenberg (Svensk Simidrott)" userId="e60dc9bb-0006-4268-817b-68cd68c1be1a" providerId="ADAL" clId="{5737C93B-AA51-4C50-8A8A-9E1FA4C093C0}" dt="2022-02-03T10:03:26.362" v="1374" actId="1076"/>
          <ac:graphicFrameMkLst>
            <pc:docMk/>
            <pc:sldMk cId="3218442854" sldId="267"/>
            <ac:graphicFrameMk id="13" creationId="{90BFB5A3-975C-4D1E-B7ED-7524CBA59747}"/>
          </ac:graphicFrameMkLst>
        </pc:graphicFrameChg>
        <pc:picChg chg="mod">
          <ac:chgData name="Johanna Stenberg (Svensk Simidrott)" userId="e60dc9bb-0006-4268-817b-68cd68c1be1a" providerId="ADAL" clId="{5737C93B-AA51-4C50-8A8A-9E1FA4C093C0}" dt="2022-02-03T10:03:30.417" v="1375" actId="1076"/>
          <ac:picMkLst>
            <pc:docMk/>
            <pc:sldMk cId="3218442854" sldId="267"/>
            <ac:picMk id="4" creationId="{464B4E5B-AA95-458A-B3D0-E1AA26FCDD93}"/>
          </ac:picMkLst>
        </pc:picChg>
        <pc:picChg chg="add mod">
          <ac:chgData name="Johanna Stenberg (Svensk Simidrott)" userId="e60dc9bb-0006-4268-817b-68cd68c1be1a" providerId="ADAL" clId="{5737C93B-AA51-4C50-8A8A-9E1FA4C093C0}" dt="2022-02-02T10:16:13.264" v="174"/>
          <ac:picMkLst>
            <pc:docMk/>
            <pc:sldMk cId="3218442854" sldId="267"/>
            <ac:picMk id="8" creationId="{4C8E8BB1-E137-4415-ACC7-C280E1A6B3B3}"/>
          </ac:picMkLst>
        </pc:picChg>
      </pc:sldChg>
      <pc:sldChg chg="modSp mod">
        <pc:chgData name="Johanna Stenberg (Svensk Simidrott)" userId="e60dc9bb-0006-4268-817b-68cd68c1be1a" providerId="ADAL" clId="{5737C93B-AA51-4C50-8A8A-9E1FA4C093C0}" dt="2022-02-03T09:59:27.718" v="1252" actId="20577"/>
        <pc:sldMkLst>
          <pc:docMk/>
          <pc:sldMk cId="4147830939" sldId="270"/>
        </pc:sldMkLst>
        <pc:spChg chg="mod">
          <ac:chgData name="Johanna Stenberg (Svensk Simidrott)" userId="e60dc9bb-0006-4268-817b-68cd68c1be1a" providerId="ADAL" clId="{5737C93B-AA51-4C50-8A8A-9E1FA4C093C0}" dt="2022-02-03T09:59:27.718" v="1252" actId="20577"/>
          <ac:spMkLst>
            <pc:docMk/>
            <pc:sldMk cId="4147830939" sldId="270"/>
            <ac:spMk id="3" creationId="{938597C4-27EA-4AF1-A8CC-B60AFB456A67}"/>
          </ac:spMkLst>
        </pc:spChg>
      </pc:sldChg>
      <pc:sldChg chg="addSp modSp">
        <pc:chgData name="Johanna Stenberg (Svensk Simidrott)" userId="e60dc9bb-0006-4268-817b-68cd68c1be1a" providerId="ADAL" clId="{5737C93B-AA51-4C50-8A8A-9E1FA4C093C0}" dt="2022-02-02T10:20:18.510" v="210"/>
        <pc:sldMkLst>
          <pc:docMk/>
          <pc:sldMk cId="3359882171" sldId="271"/>
        </pc:sldMkLst>
        <pc:picChg chg="add mod">
          <ac:chgData name="Johanna Stenberg (Svensk Simidrott)" userId="e60dc9bb-0006-4268-817b-68cd68c1be1a" providerId="ADAL" clId="{5737C93B-AA51-4C50-8A8A-9E1FA4C093C0}" dt="2022-02-02T10:20:18.510" v="210"/>
          <ac:picMkLst>
            <pc:docMk/>
            <pc:sldMk cId="3359882171" sldId="271"/>
            <ac:picMk id="10" creationId="{E0AFD9DB-DB3B-4997-8C37-42747049975B}"/>
          </ac:picMkLst>
        </pc:picChg>
      </pc:sldChg>
      <pc:sldChg chg="modSp mod">
        <pc:chgData name="Johanna Stenberg (Svensk Simidrott)" userId="e60dc9bb-0006-4268-817b-68cd68c1be1a" providerId="ADAL" clId="{5737C93B-AA51-4C50-8A8A-9E1FA4C093C0}" dt="2022-02-03T13:06:11.939" v="1718" actId="207"/>
        <pc:sldMkLst>
          <pc:docMk/>
          <pc:sldMk cId="1732427443" sldId="631"/>
        </pc:sldMkLst>
        <pc:graphicFrameChg chg="mod modGraphic">
          <ac:chgData name="Johanna Stenberg (Svensk Simidrott)" userId="e60dc9bb-0006-4268-817b-68cd68c1be1a" providerId="ADAL" clId="{5737C93B-AA51-4C50-8A8A-9E1FA4C093C0}" dt="2022-02-03T13:06:11.939" v="1718" actId="207"/>
          <ac:graphicFrameMkLst>
            <pc:docMk/>
            <pc:sldMk cId="1732427443" sldId="631"/>
            <ac:graphicFrameMk id="2" creationId="{00000000-0000-0000-0000-000000000000}"/>
          </ac:graphicFrameMkLst>
        </pc:graphicFrameChg>
      </pc:sldChg>
      <pc:sldChg chg="addSp modSp">
        <pc:chgData name="Johanna Stenberg (Svensk Simidrott)" userId="e60dc9bb-0006-4268-817b-68cd68c1be1a" providerId="ADAL" clId="{5737C93B-AA51-4C50-8A8A-9E1FA4C093C0}" dt="2022-02-02T10:16:34.154" v="176"/>
        <pc:sldMkLst>
          <pc:docMk/>
          <pc:sldMk cId="1321747515" sldId="632"/>
        </pc:sldMkLst>
        <pc:picChg chg="add mod">
          <ac:chgData name="Johanna Stenberg (Svensk Simidrott)" userId="e60dc9bb-0006-4268-817b-68cd68c1be1a" providerId="ADAL" clId="{5737C93B-AA51-4C50-8A8A-9E1FA4C093C0}" dt="2022-02-02T10:16:34.154" v="176"/>
          <ac:picMkLst>
            <pc:docMk/>
            <pc:sldMk cId="1321747515" sldId="632"/>
            <ac:picMk id="5" creationId="{59D6B1D4-70EE-4A2C-B75A-33420008AB2B}"/>
          </ac:picMkLst>
        </pc:picChg>
      </pc:sldChg>
      <pc:sldChg chg="addSp delSp modSp mod">
        <pc:chgData name="Johanna Stenberg (Svensk Simidrott)" userId="e60dc9bb-0006-4268-817b-68cd68c1be1a" providerId="ADAL" clId="{5737C93B-AA51-4C50-8A8A-9E1FA4C093C0}" dt="2022-02-03T08:47:41.259" v="548" actId="14100"/>
        <pc:sldMkLst>
          <pc:docMk/>
          <pc:sldMk cId="1798964900" sldId="633"/>
        </pc:sldMkLst>
        <pc:spChg chg="ord">
          <ac:chgData name="Johanna Stenberg (Svensk Simidrott)" userId="e60dc9bb-0006-4268-817b-68cd68c1be1a" providerId="ADAL" clId="{5737C93B-AA51-4C50-8A8A-9E1FA4C093C0}" dt="2022-02-02T07:40:53.410" v="154" actId="166"/>
          <ac:spMkLst>
            <pc:docMk/>
            <pc:sldMk cId="1798964900" sldId="633"/>
            <ac:spMk id="16" creationId="{6AD18704-42D5-4092-A2F6-47C3F6A9B64C}"/>
          </ac:spMkLst>
        </pc:spChg>
        <pc:spChg chg="ord">
          <ac:chgData name="Johanna Stenberg (Svensk Simidrott)" userId="e60dc9bb-0006-4268-817b-68cd68c1be1a" providerId="ADAL" clId="{5737C93B-AA51-4C50-8A8A-9E1FA4C093C0}" dt="2022-02-02T07:40:39.561" v="150" actId="166"/>
          <ac:spMkLst>
            <pc:docMk/>
            <pc:sldMk cId="1798964900" sldId="633"/>
            <ac:spMk id="20" creationId="{2369D823-D3C0-4148-B126-E67C694181FB}"/>
          </ac:spMkLst>
        </pc:spChg>
        <pc:spChg chg="ord">
          <ac:chgData name="Johanna Stenberg (Svensk Simidrott)" userId="e60dc9bb-0006-4268-817b-68cd68c1be1a" providerId="ADAL" clId="{5737C93B-AA51-4C50-8A8A-9E1FA4C093C0}" dt="2022-02-02T07:40:42.472" v="151" actId="166"/>
          <ac:spMkLst>
            <pc:docMk/>
            <pc:sldMk cId="1798964900" sldId="633"/>
            <ac:spMk id="21" creationId="{807F47F0-58D2-45F0-9064-96AE7A67559E}"/>
          </ac:spMkLst>
        </pc:spChg>
        <pc:spChg chg="ord">
          <ac:chgData name="Johanna Stenberg (Svensk Simidrott)" userId="e60dc9bb-0006-4268-817b-68cd68c1be1a" providerId="ADAL" clId="{5737C93B-AA51-4C50-8A8A-9E1FA4C093C0}" dt="2022-02-02T07:40:45.136" v="152" actId="166"/>
          <ac:spMkLst>
            <pc:docMk/>
            <pc:sldMk cId="1798964900" sldId="633"/>
            <ac:spMk id="22" creationId="{85673488-D9B1-4C36-8CDB-3E1D0B08A7A8}"/>
          </ac:spMkLst>
        </pc:spChg>
        <pc:spChg chg="ord">
          <ac:chgData name="Johanna Stenberg (Svensk Simidrott)" userId="e60dc9bb-0006-4268-817b-68cd68c1be1a" providerId="ADAL" clId="{5737C93B-AA51-4C50-8A8A-9E1FA4C093C0}" dt="2022-02-02T07:40:48.189" v="153" actId="166"/>
          <ac:spMkLst>
            <pc:docMk/>
            <pc:sldMk cId="1798964900" sldId="633"/>
            <ac:spMk id="23" creationId="{AAA94FD3-F9B0-45E9-8BA9-332A80C9451A}"/>
          </ac:spMkLst>
        </pc:spChg>
        <pc:graphicFrameChg chg="del">
          <ac:chgData name="Johanna Stenberg (Svensk Simidrott)" userId="e60dc9bb-0006-4268-817b-68cd68c1be1a" providerId="ADAL" clId="{5737C93B-AA51-4C50-8A8A-9E1FA4C093C0}" dt="2022-01-31T15:37:33.875" v="0" actId="478"/>
          <ac:graphicFrameMkLst>
            <pc:docMk/>
            <pc:sldMk cId="1798964900" sldId="633"/>
            <ac:graphicFrameMk id="12" creationId="{B937B26F-D494-4E21-BDF6-ACB50A5E1B18}"/>
          </ac:graphicFrameMkLst>
        </pc:graphicFrameChg>
        <pc:graphicFrameChg chg="add del mod">
          <ac:chgData name="Johanna Stenberg (Svensk Simidrott)" userId="e60dc9bb-0006-4268-817b-68cd68c1be1a" providerId="ADAL" clId="{5737C93B-AA51-4C50-8A8A-9E1FA4C093C0}" dt="2022-02-03T08:38:52.953" v="389" actId="478"/>
          <ac:graphicFrameMkLst>
            <pc:docMk/>
            <pc:sldMk cId="1798964900" sldId="633"/>
            <ac:graphicFrameMk id="13" creationId="{B937B26F-D494-4E21-BDF6-ACB50A5E1B18}"/>
          </ac:graphicFrameMkLst>
        </pc:graphicFrameChg>
        <pc:graphicFrameChg chg="add mod">
          <ac:chgData name="Johanna Stenberg (Svensk Simidrott)" userId="e60dc9bb-0006-4268-817b-68cd68c1be1a" providerId="ADAL" clId="{5737C93B-AA51-4C50-8A8A-9E1FA4C093C0}" dt="2022-02-03T08:46:57.478" v="544" actId="14100"/>
          <ac:graphicFrameMkLst>
            <pc:docMk/>
            <pc:sldMk cId="1798964900" sldId="633"/>
            <ac:graphicFrameMk id="14" creationId="{B937B26F-D494-4E21-BDF6-ACB50A5E1B18}"/>
          </ac:graphicFrameMkLst>
        </pc:graphicFrameChg>
        <pc:picChg chg="add mod">
          <ac:chgData name="Johanna Stenberg (Svensk Simidrott)" userId="e60dc9bb-0006-4268-817b-68cd68c1be1a" providerId="ADAL" clId="{5737C93B-AA51-4C50-8A8A-9E1FA4C093C0}" dt="2022-02-02T10:16:24.971" v="175"/>
          <ac:picMkLst>
            <pc:docMk/>
            <pc:sldMk cId="1798964900" sldId="633"/>
            <ac:picMk id="12" creationId="{D349D971-83F4-404B-A891-6D264C516654}"/>
          </ac:picMkLst>
        </pc:picChg>
        <pc:cxnChg chg="mod ord">
          <ac:chgData name="Johanna Stenberg (Svensk Simidrott)" userId="e60dc9bb-0006-4268-817b-68cd68c1be1a" providerId="ADAL" clId="{5737C93B-AA51-4C50-8A8A-9E1FA4C093C0}" dt="2022-02-03T08:47:41.259" v="548" actId="14100"/>
          <ac:cxnSpMkLst>
            <pc:docMk/>
            <pc:sldMk cId="1798964900" sldId="633"/>
            <ac:cxnSpMk id="10" creationId="{9204A963-AB68-4974-B2D1-E4531EA177F4}"/>
          </ac:cxnSpMkLst>
        </pc:cxnChg>
        <pc:cxnChg chg="mod ord">
          <ac:chgData name="Johanna Stenberg (Svensk Simidrott)" userId="e60dc9bb-0006-4268-817b-68cd68c1be1a" providerId="ADAL" clId="{5737C93B-AA51-4C50-8A8A-9E1FA4C093C0}" dt="2022-02-03T08:47:11.871" v="545" actId="1076"/>
          <ac:cxnSpMkLst>
            <pc:docMk/>
            <pc:sldMk cId="1798964900" sldId="633"/>
            <ac:cxnSpMk id="17" creationId="{1474CFFD-8A33-4ACB-9D7A-79A61C768A07}"/>
          </ac:cxnSpMkLst>
        </pc:cxnChg>
      </pc:sldChg>
      <pc:sldChg chg="delSp modSp add mod ord">
        <pc:chgData name="Johanna Stenberg (Svensk Simidrott)" userId="e60dc9bb-0006-4268-817b-68cd68c1be1a" providerId="ADAL" clId="{5737C93B-AA51-4C50-8A8A-9E1FA4C093C0}" dt="2022-02-03T08:34:37.192" v="357" actId="20577"/>
        <pc:sldMkLst>
          <pc:docMk/>
          <pc:sldMk cId="11691621" sldId="634"/>
        </pc:sldMkLst>
        <pc:spChg chg="mod">
          <ac:chgData name="Johanna Stenberg (Svensk Simidrott)" userId="e60dc9bb-0006-4268-817b-68cd68c1be1a" providerId="ADAL" clId="{5737C93B-AA51-4C50-8A8A-9E1FA4C093C0}" dt="2022-02-03T08:34:37.192" v="357" actId="20577"/>
          <ac:spMkLst>
            <pc:docMk/>
            <pc:sldMk cId="11691621" sldId="634"/>
            <ac:spMk id="16" creationId="{00000000-0000-0000-0000-000000000000}"/>
          </ac:spMkLst>
        </pc:spChg>
        <pc:spChg chg="del">
          <ac:chgData name="Johanna Stenberg (Svensk Simidrott)" userId="e60dc9bb-0006-4268-817b-68cd68c1be1a" providerId="ADAL" clId="{5737C93B-AA51-4C50-8A8A-9E1FA4C093C0}" dt="2022-02-03T08:32:14.997" v="221" actId="478"/>
          <ac:spMkLst>
            <pc:docMk/>
            <pc:sldMk cId="11691621" sldId="634"/>
            <ac:spMk id="3077" creationId="{00000000-0000-0000-0000-000000000000}"/>
          </ac:spMkLst>
        </pc:spChg>
      </pc:sldChg>
      <pc:sldChg chg="modSp add mod ord">
        <pc:chgData name="Johanna Stenberg (Svensk Simidrott)" userId="e60dc9bb-0006-4268-817b-68cd68c1be1a" providerId="ADAL" clId="{5737C93B-AA51-4C50-8A8A-9E1FA4C093C0}" dt="2022-02-03T08:35:00.985" v="388" actId="20577"/>
        <pc:sldMkLst>
          <pc:docMk/>
          <pc:sldMk cId="102181516" sldId="635"/>
        </pc:sldMkLst>
        <pc:spChg chg="mod">
          <ac:chgData name="Johanna Stenberg (Svensk Simidrott)" userId="e60dc9bb-0006-4268-817b-68cd68c1be1a" providerId="ADAL" clId="{5737C93B-AA51-4C50-8A8A-9E1FA4C093C0}" dt="2022-02-03T08:35:00.985" v="388" actId="20577"/>
          <ac:spMkLst>
            <pc:docMk/>
            <pc:sldMk cId="102181516" sldId="635"/>
            <ac:spMk id="16" creationId="{00000000-0000-0000-0000-000000000000}"/>
          </ac:spMkLst>
        </pc:spChg>
      </pc:sldChg>
    </pc:docChg>
  </pc:docChgLst>
  <pc:docChgLst>
    <pc:chgData name="Johanna Stenberg (Svensk Simidrott)" userId="e60dc9bb-0006-4268-817b-68cd68c1be1a" providerId="ADAL" clId="{77BFE30B-51DE-4542-90DA-640793805DDA}"/>
    <pc:docChg chg="custSel delSld modSld">
      <pc:chgData name="Johanna Stenberg (Svensk Simidrott)" userId="e60dc9bb-0006-4268-817b-68cd68c1be1a" providerId="ADAL" clId="{77BFE30B-51DE-4542-90DA-640793805DDA}" dt="2022-01-31T15:01:20.372" v="634" actId="14100"/>
      <pc:docMkLst>
        <pc:docMk/>
      </pc:docMkLst>
      <pc:sldChg chg="modSp mod">
        <pc:chgData name="Johanna Stenberg (Svensk Simidrott)" userId="e60dc9bb-0006-4268-817b-68cd68c1be1a" providerId="ADAL" clId="{77BFE30B-51DE-4542-90DA-640793805DDA}" dt="2022-01-31T14:59:43.228" v="630" actId="20577"/>
        <pc:sldMkLst>
          <pc:docMk/>
          <pc:sldMk cId="3789209967" sldId="262"/>
        </pc:sldMkLst>
        <pc:spChg chg="mod">
          <ac:chgData name="Johanna Stenberg (Svensk Simidrott)" userId="e60dc9bb-0006-4268-817b-68cd68c1be1a" providerId="ADAL" clId="{77BFE30B-51DE-4542-90DA-640793805DDA}" dt="2022-01-31T14:59:43.228" v="630" actId="20577"/>
          <ac:spMkLst>
            <pc:docMk/>
            <pc:sldMk cId="3789209967" sldId="262"/>
            <ac:spMk id="7" creationId="{BFC9D92F-8FBF-4A22-8794-794DC8E7E424}"/>
          </ac:spMkLst>
        </pc:spChg>
      </pc:sldChg>
      <pc:sldChg chg="modSp mod">
        <pc:chgData name="Johanna Stenberg (Svensk Simidrott)" userId="e60dc9bb-0006-4268-817b-68cd68c1be1a" providerId="ADAL" clId="{77BFE30B-51DE-4542-90DA-640793805DDA}" dt="2022-01-31T14:52:54.744" v="501" actId="6549"/>
        <pc:sldMkLst>
          <pc:docMk/>
          <pc:sldMk cId="1542207093" sldId="264"/>
        </pc:sldMkLst>
        <pc:spChg chg="mod">
          <ac:chgData name="Johanna Stenberg (Svensk Simidrott)" userId="e60dc9bb-0006-4268-817b-68cd68c1be1a" providerId="ADAL" clId="{77BFE30B-51DE-4542-90DA-640793805DDA}" dt="2022-01-31T14:52:25.256" v="491" actId="20577"/>
          <ac:spMkLst>
            <pc:docMk/>
            <pc:sldMk cId="1542207093" sldId="264"/>
            <ac:spMk id="2" creationId="{7742229D-9F82-4949-AF51-BD410ADAA76F}"/>
          </ac:spMkLst>
        </pc:spChg>
        <pc:spChg chg="mod">
          <ac:chgData name="Johanna Stenberg (Svensk Simidrott)" userId="e60dc9bb-0006-4268-817b-68cd68c1be1a" providerId="ADAL" clId="{77BFE30B-51DE-4542-90DA-640793805DDA}" dt="2022-01-31T14:52:54.744" v="501" actId="6549"/>
          <ac:spMkLst>
            <pc:docMk/>
            <pc:sldMk cId="1542207093" sldId="264"/>
            <ac:spMk id="7" creationId="{98BAA9D4-8A0C-44F5-9367-543540C72317}"/>
          </ac:spMkLst>
        </pc:spChg>
      </pc:sldChg>
      <pc:sldChg chg="modSp mod">
        <pc:chgData name="Johanna Stenberg (Svensk Simidrott)" userId="e60dc9bb-0006-4268-817b-68cd68c1be1a" providerId="ADAL" clId="{77BFE30B-51DE-4542-90DA-640793805DDA}" dt="2022-01-31T14:57:15.323" v="581" actId="20577"/>
        <pc:sldMkLst>
          <pc:docMk/>
          <pc:sldMk cId="3218442854" sldId="267"/>
        </pc:sldMkLst>
        <pc:spChg chg="mod">
          <ac:chgData name="Johanna Stenberg (Svensk Simidrott)" userId="e60dc9bb-0006-4268-817b-68cd68c1be1a" providerId="ADAL" clId="{77BFE30B-51DE-4542-90DA-640793805DDA}" dt="2022-01-31T14:57:15.323" v="581" actId="20577"/>
          <ac:spMkLst>
            <pc:docMk/>
            <pc:sldMk cId="3218442854" sldId="267"/>
            <ac:spMk id="3" creationId="{938597C4-27EA-4AF1-A8CC-B60AFB456A67}"/>
          </ac:spMkLst>
        </pc:spChg>
        <pc:spChg chg="mod">
          <ac:chgData name="Johanna Stenberg (Svensk Simidrott)" userId="e60dc9bb-0006-4268-817b-68cd68c1be1a" providerId="ADAL" clId="{77BFE30B-51DE-4542-90DA-640793805DDA}" dt="2022-01-31T14:55:03.965" v="518" actId="20577"/>
          <ac:spMkLst>
            <pc:docMk/>
            <pc:sldMk cId="3218442854" sldId="267"/>
            <ac:spMk id="6" creationId="{00000000-0000-0000-0000-000000000000}"/>
          </ac:spMkLst>
        </pc:spChg>
      </pc:sldChg>
      <pc:sldChg chg="del">
        <pc:chgData name="Johanna Stenberg (Svensk Simidrott)" userId="e60dc9bb-0006-4268-817b-68cd68c1be1a" providerId="ADAL" clId="{77BFE30B-51DE-4542-90DA-640793805DDA}" dt="2022-01-31T13:35:10.142" v="0" actId="47"/>
        <pc:sldMkLst>
          <pc:docMk/>
          <pc:sldMk cId="2948941219" sldId="268"/>
        </pc:sldMkLst>
      </pc:sldChg>
      <pc:sldChg chg="modSp mod">
        <pc:chgData name="Johanna Stenberg (Svensk Simidrott)" userId="e60dc9bb-0006-4268-817b-68cd68c1be1a" providerId="ADAL" clId="{77BFE30B-51DE-4542-90DA-640793805DDA}" dt="2022-01-31T14:54:17.975" v="507" actId="20577"/>
        <pc:sldMkLst>
          <pc:docMk/>
          <pc:sldMk cId="4147830939" sldId="270"/>
        </pc:sldMkLst>
        <pc:spChg chg="mod">
          <ac:chgData name="Johanna Stenberg (Svensk Simidrott)" userId="e60dc9bb-0006-4268-817b-68cd68c1be1a" providerId="ADAL" clId="{77BFE30B-51DE-4542-90DA-640793805DDA}" dt="2022-01-31T14:53:26.091" v="503" actId="20577"/>
          <ac:spMkLst>
            <pc:docMk/>
            <pc:sldMk cId="4147830939" sldId="270"/>
            <ac:spMk id="3" creationId="{938597C4-27EA-4AF1-A8CC-B60AFB456A67}"/>
          </ac:spMkLst>
        </pc:spChg>
        <pc:spChg chg="mod">
          <ac:chgData name="Johanna Stenberg (Svensk Simidrott)" userId="e60dc9bb-0006-4268-817b-68cd68c1be1a" providerId="ADAL" clId="{77BFE30B-51DE-4542-90DA-640793805DDA}" dt="2022-01-31T14:54:17.975" v="507" actId="20577"/>
          <ac:spMkLst>
            <pc:docMk/>
            <pc:sldMk cId="4147830939" sldId="270"/>
            <ac:spMk id="5" creationId="{A2F9E365-E4E4-4153-82FC-096BEAA217D1}"/>
          </ac:spMkLst>
        </pc:spChg>
        <pc:spChg chg="mod">
          <ac:chgData name="Johanna Stenberg (Svensk Simidrott)" userId="e60dc9bb-0006-4268-817b-68cd68c1be1a" providerId="ADAL" clId="{77BFE30B-51DE-4542-90DA-640793805DDA}" dt="2022-01-31T13:48:24.035" v="134" actId="1076"/>
          <ac:spMkLst>
            <pc:docMk/>
            <pc:sldMk cId="4147830939" sldId="270"/>
            <ac:spMk id="13" creationId="{902E0392-ADC2-4616-A1AD-7A852FD89FF9}"/>
          </ac:spMkLst>
        </pc:spChg>
        <pc:picChg chg="mod">
          <ac:chgData name="Johanna Stenberg (Svensk Simidrott)" userId="e60dc9bb-0006-4268-817b-68cd68c1be1a" providerId="ADAL" clId="{77BFE30B-51DE-4542-90DA-640793805DDA}" dt="2022-01-31T13:48:03.256" v="131" actId="1076"/>
          <ac:picMkLst>
            <pc:docMk/>
            <pc:sldMk cId="4147830939" sldId="270"/>
            <ac:picMk id="2" creationId="{D34263C1-889B-4A47-B517-8542EAD671D9}"/>
          </ac:picMkLst>
        </pc:picChg>
      </pc:sldChg>
      <pc:sldChg chg="modSp mod">
        <pc:chgData name="Johanna Stenberg (Svensk Simidrott)" userId="e60dc9bb-0006-4268-817b-68cd68c1be1a" providerId="ADAL" clId="{77BFE30B-51DE-4542-90DA-640793805DDA}" dt="2022-01-31T15:01:20.372" v="634" actId="14100"/>
        <pc:sldMkLst>
          <pc:docMk/>
          <pc:sldMk cId="3359882171" sldId="271"/>
        </pc:sldMkLst>
        <pc:spChg chg="mod">
          <ac:chgData name="Johanna Stenberg (Svensk Simidrott)" userId="e60dc9bb-0006-4268-817b-68cd68c1be1a" providerId="ADAL" clId="{77BFE30B-51DE-4542-90DA-640793805DDA}" dt="2022-01-31T13:51:40.443" v="182" actId="20577"/>
          <ac:spMkLst>
            <pc:docMk/>
            <pc:sldMk cId="3359882171" sldId="271"/>
            <ac:spMk id="6" creationId="{00000000-0000-0000-0000-000000000000}"/>
          </ac:spMkLst>
        </pc:spChg>
        <pc:cxnChg chg="mod">
          <ac:chgData name="Johanna Stenberg (Svensk Simidrott)" userId="e60dc9bb-0006-4268-817b-68cd68c1be1a" providerId="ADAL" clId="{77BFE30B-51DE-4542-90DA-640793805DDA}" dt="2022-01-31T15:01:05.832" v="632" actId="1582"/>
          <ac:cxnSpMkLst>
            <pc:docMk/>
            <pc:sldMk cId="3359882171" sldId="271"/>
            <ac:cxnSpMk id="15" creationId="{D7422D0D-CCFA-4BD1-88BC-5FD9B2B15B56}"/>
          </ac:cxnSpMkLst>
        </pc:cxnChg>
        <pc:cxnChg chg="mod">
          <ac:chgData name="Johanna Stenberg (Svensk Simidrott)" userId="e60dc9bb-0006-4268-817b-68cd68c1be1a" providerId="ADAL" clId="{77BFE30B-51DE-4542-90DA-640793805DDA}" dt="2022-01-31T15:01:20.372" v="634" actId="14100"/>
          <ac:cxnSpMkLst>
            <pc:docMk/>
            <pc:sldMk cId="3359882171" sldId="271"/>
            <ac:cxnSpMk id="16" creationId="{92BDDA2B-5579-4E06-A19E-7D506C828BBE}"/>
          </ac:cxnSpMkLst>
        </pc:cxnChg>
      </pc:sldChg>
      <pc:sldChg chg="modSp mod">
        <pc:chgData name="Johanna Stenberg (Svensk Simidrott)" userId="e60dc9bb-0006-4268-817b-68cd68c1be1a" providerId="ADAL" clId="{77BFE30B-51DE-4542-90DA-640793805DDA}" dt="2022-01-31T14:58:40.802" v="591" actId="20577"/>
        <pc:sldMkLst>
          <pc:docMk/>
          <pc:sldMk cId="1321747515" sldId="632"/>
        </pc:sldMkLst>
        <pc:spChg chg="mod">
          <ac:chgData name="Johanna Stenberg (Svensk Simidrott)" userId="e60dc9bb-0006-4268-817b-68cd68c1be1a" providerId="ADAL" clId="{77BFE30B-51DE-4542-90DA-640793805DDA}" dt="2022-01-31T14:58:40.802" v="591" actId="20577"/>
          <ac:spMkLst>
            <pc:docMk/>
            <pc:sldMk cId="1321747515" sldId="632"/>
            <ac:spMk id="16" creationId="{6AD18704-42D5-4092-A2F6-47C3F6A9B64C}"/>
          </ac:spMkLst>
        </pc:spChg>
      </pc:sldChg>
      <pc:sldChg chg="addSp modSp mod">
        <pc:chgData name="Johanna Stenberg (Svensk Simidrott)" userId="e60dc9bb-0006-4268-817b-68cd68c1be1a" providerId="ADAL" clId="{77BFE30B-51DE-4542-90DA-640793805DDA}" dt="2022-01-31T14:57:47.536" v="589" actId="20577"/>
        <pc:sldMkLst>
          <pc:docMk/>
          <pc:sldMk cId="1798964900" sldId="633"/>
        </pc:sldMkLst>
        <pc:spChg chg="mod ord">
          <ac:chgData name="Johanna Stenberg (Svensk Simidrott)" userId="e60dc9bb-0006-4268-817b-68cd68c1be1a" providerId="ADAL" clId="{77BFE30B-51DE-4542-90DA-640793805DDA}" dt="2022-01-31T14:57:47.536" v="589" actId="20577"/>
          <ac:spMkLst>
            <pc:docMk/>
            <pc:sldMk cId="1798964900" sldId="633"/>
            <ac:spMk id="16" creationId="{6AD18704-42D5-4092-A2F6-47C3F6A9B64C}"/>
          </ac:spMkLst>
        </pc:spChg>
        <pc:spChg chg="add mod">
          <ac:chgData name="Johanna Stenberg (Svensk Simidrott)" userId="e60dc9bb-0006-4268-817b-68cd68c1be1a" providerId="ADAL" clId="{77BFE30B-51DE-4542-90DA-640793805DDA}" dt="2022-01-31T13:47:58.370" v="130" actId="1076"/>
          <ac:spMkLst>
            <pc:docMk/>
            <pc:sldMk cId="1798964900" sldId="633"/>
            <ac:spMk id="20" creationId="{2369D823-D3C0-4148-B126-E67C694181FB}"/>
          </ac:spMkLst>
        </pc:spChg>
        <pc:spChg chg="add mod">
          <ac:chgData name="Johanna Stenberg (Svensk Simidrott)" userId="e60dc9bb-0006-4268-817b-68cd68c1be1a" providerId="ADAL" clId="{77BFE30B-51DE-4542-90DA-640793805DDA}" dt="2022-01-31T13:48:18.369" v="133" actId="1076"/>
          <ac:spMkLst>
            <pc:docMk/>
            <pc:sldMk cId="1798964900" sldId="633"/>
            <ac:spMk id="21" creationId="{807F47F0-58D2-45F0-9064-96AE7A67559E}"/>
          </ac:spMkLst>
        </pc:spChg>
        <pc:spChg chg="add mod">
          <ac:chgData name="Johanna Stenberg (Svensk Simidrott)" userId="e60dc9bb-0006-4268-817b-68cd68c1be1a" providerId="ADAL" clId="{77BFE30B-51DE-4542-90DA-640793805DDA}" dt="2022-01-31T13:48:36.953" v="137" actId="14100"/>
          <ac:spMkLst>
            <pc:docMk/>
            <pc:sldMk cId="1798964900" sldId="633"/>
            <ac:spMk id="22" creationId="{85673488-D9B1-4C36-8CDB-3E1D0B08A7A8}"/>
          </ac:spMkLst>
        </pc:spChg>
        <pc:spChg chg="add mod">
          <ac:chgData name="Johanna Stenberg (Svensk Simidrott)" userId="e60dc9bb-0006-4268-817b-68cd68c1be1a" providerId="ADAL" clId="{77BFE30B-51DE-4542-90DA-640793805DDA}" dt="2022-01-31T13:49:02.970" v="140" actId="1076"/>
          <ac:spMkLst>
            <pc:docMk/>
            <pc:sldMk cId="1798964900" sldId="633"/>
            <ac:spMk id="23" creationId="{AAA94FD3-F9B0-45E9-8BA9-332A80C9451A}"/>
          </ac:spMkLst>
        </pc:spChg>
        <pc:graphicFrameChg chg="mod">
          <ac:chgData name="Johanna Stenberg (Svensk Simidrott)" userId="e60dc9bb-0006-4268-817b-68cd68c1be1a" providerId="ADAL" clId="{77BFE30B-51DE-4542-90DA-640793805DDA}" dt="2022-01-31T13:45:43.469" v="122"/>
          <ac:graphicFrameMkLst>
            <pc:docMk/>
            <pc:sldMk cId="1798964900" sldId="633"/>
            <ac:graphicFrameMk id="12" creationId="{B937B26F-D494-4E21-BDF6-ACB50A5E1B18}"/>
          </ac:graphicFrameMkLst>
        </pc:graphicFrameChg>
        <pc:cxnChg chg="add mod ord">
          <ac:chgData name="Johanna Stenberg (Svensk Simidrott)" userId="e60dc9bb-0006-4268-817b-68cd68c1be1a" providerId="ADAL" clId="{77BFE30B-51DE-4542-90DA-640793805DDA}" dt="2022-01-31T13:44:52.598" v="121" actId="170"/>
          <ac:cxnSpMkLst>
            <pc:docMk/>
            <pc:sldMk cId="1798964900" sldId="633"/>
            <ac:cxnSpMk id="10" creationId="{9204A963-AB68-4974-B2D1-E4531EA177F4}"/>
          </ac:cxnSpMkLst>
        </pc:cxnChg>
        <pc:cxnChg chg="add mod">
          <ac:chgData name="Johanna Stenberg (Svensk Simidrott)" userId="e60dc9bb-0006-4268-817b-68cd68c1be1a" providerId="ADAL" clId="{77BFE30B-51DE-4542-90DA-640793805DDA}" dt="2022-01-31T13:46:25.770" v="126" actId="14100"/>
          <ac:cxnSpMkLst>
            <pc:docMk/>
            <pc:sldMk cId="1798964900" sldId="633"/>
            <ac:cxnSpMk id="17" creationId="{1474CFFD-8A33-4ACB-9D7A-79A61C768A07}"/>
          </ac:cxnSpMkLst>
        </pc:cxn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1"/>
        <c:ser>
          <c:idx val="0"/>
          <c:order val="0"/>
          <c:tx>
            <c:strRef>
              <c:f>Sheet1!$B$1</c:f>
              <c:strCache>
                <c:ptCount val="1"/>
                <c:pt idx="0">
                  <c:v>Column02</c:v>
                </c:pt>
              </c:strCache>
            </c:strRef>
          </c:tx>
          <c:spPr>
            <a:solidFill>
              <a:srgbClr val="4682B4"/>
            </a:solidFill>
            <a:ln>
              <a:noFill/>
            </a:ln>
          </c:spPr>
          <c:invertIfNegative val="1"/>
          <c:dPt>
            <c:idx val="0"/>
            <c:invertIfNegative val="0"/>
            <c:bubble3D val="0"/>
            <c:spPr>
              <a:solidFill>
                <a:srgbClr val="4682B4"/>
              </a:solidFill>
            </c:spPr>
            <c:extLst>
              <c:ext xmlns:c16="http://schemas.microsoft.com/office/drawing/2014/chart" uri="{C3380CC4-5D6E-409C-BE32-E72D297353CC}">
                <c16:uniqueId val="{00000001-E84B-4327-81FC-2C9618C402D4}"/>
              </c:ext>
            </c:extLst>
          </c:dPt>
          <c:dPt>
            <c:idx val="1"/>
            <c:invertIfNegative val="0"/>
            <c:bubble3D val="0"/>
            <c:spPr>
              <a:solidFill>
                <a:srgbClr val="9ACD32"/>
              </a:solidFill>
            </c:spPr>
            <c:extLst>
              <c:ext xmlns:c16="http://schemas.microsoft.com/office/drawing/2014/chart" uri="{C3380CC4-5D6E-409C-BE32-E72D297353CC}">
                <c16:uniqueId val="{00000003-E84B-4327-81FC-2C9618C402D4}"/>
              </c:ext>
            </c:extLst>
          </c:dPt>
          <c:dPt>
            <c:idx val="2"/>
            <c:invertIfNegative val="0"/>
            <c:bubble3D val="0"/>
            <c:spPr>
              <a:solidFill>
                <a:srgbClr val="708090"/>
              </a:solidFill>
            </c:spPr>
            <c:extLst>
              <c:ext xmlns:c16="http://schemas.microsoft.com/office/drawing/2014/chart" uri="{C3380CC4-5D6E-409C-BE32-E72D297353CC}">
                <c16:uniqueId val="{00000005-E84B-4327-81FC-2C9618C402D4}"/>
              </c:ext>
            </c:extLst>
          </c:dPt>
          <c:dPt>
            <c:idx val="3"/>
            <c:invertIfNegative val="0"/>
            <c:bubble3D val="0"/>
            <c:spPr>
              <a:solidFill>
                <a:srgbClr val="CD853F"/>
              </a:solidFill>
            </c:spPr>
            <c:extLst>
              <c:ext xmlns:c16="http://schemas.microsoft.com/office/drawing/2014/chart" uri="{C3380CC4-5D6E-409C-BE32-E72D297353CC}">
                <c16:uniqueId val="{00000007-E84B-4327-81FC-2C9618C402D4}"/>
              </c:ext>
            </c:extLst>
          </c:dPt>
          <c:dPt>
            <c:idx val="4"/>
            <c:invertIfNegative val="0"/>
            <c:bubble3D val="0"/>
            <c:spPr>
              <a:solidFill>
                <a:srgbClr val="B22222"/>
              </a:solidFill>
            </c:spPr>
            <c:extLst>
              <c:ext xmlns:c16="http://schemas.microsoft.com/office/drawing/2014/chart" uri="{C3380CC4-5D6E-409C-BE32-E72D297353CC}">
                <c16:uniqueId val="{00000009-E84B-4327-81FC-2C9618C402D4}"/>
              </c:ext>
            </c:extLst>
          </c:dPt>
          <c:dPt>
            <c:idx val="5"/>
            <c:invertIfNegative val="0"/>
            <c:bubble3D val="0"/>
            <c:spPr>
              <a:solidFill>
                <a:srgbClr val="FFA500"/>
              </a:solidFill>
            </c:spPr>
            <c:extLst>
              <c:ext xmlns:c16="http://schemas.microsoft.com/office/drawing/2014/chart" uri="{C3380CC4-5D6E-409C-BE32-E72D297353CC}">
                <c16:uniqueId val="{0000000B-E84B-4327-81FC-2C9618C402D4}"/>
              </c:ext>
            </c:extLst>
          </c:dPt>
          <c:dPt>
            <c:idx val="6"/>
            <c:invertIfNegative val="0"/>
            <c:bubble3D val="0"/>
            <c:spPr>
              <a:solidFill>
                <a:srgbClr val="A1A1A1"/>
              </a:solidFill>
            </c:spPr>
            <c:extLst>
              <c:ext xmlns:c16="http://schemas.microsoft.com/office/drawing/2014/chart" uri="{C3380CC4-5D6E-409C-BE32-E72D297353CC}">
                <c16:uniqueId val="{0000000D-E84B-4327-81FC-2C9618C402D4}"/>
              </c:ext>
            </c:extLst>
          </c:dPt>
          <c:dPt>
            <c:idx val="7"/>
            <c:invertIfNegative val="0"/>
            <c:bubble3D val="0"/>
            <c:spPr>
              <a:solidFill>
                <a:srgbClr val="FF4500"/>
              </a:solidFill>
            </c:spPr>
            <c:extLst>
              <c:ext xmlns:c16="http://schemas.microsoft.com/office/drawing/2014/chart" uri="{C3380CC4-5D6E-409C-BE32-E72D297353CC}">
                <c16:uniqueId val="{0000000F-E84B-4327-81FC-2C9618C402D4}"/>
              </c:ext>
            </c:extLst>
          </c:dPt>
          <c:dLbls>
            <c:numFmt formatCode="0.00" sourceLinked="0"/>
            <c:spPr>
              <a:noFill/>
              <a:ln>
                <a:noFill/>
              </a:ln>
              <a:effectLst/>
            </c:spPr>
            <c:txPr>
              <a:bodyPr/>
              <a:lstStyle/>
              <a:p>
                <a:pPr>
                  <a:defRPr sz="1000" smtId="4294967295"/>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Lektions-/träningstider</c:v>
                </c:pt>
                <c:pt idx="1">
                  <c:v>Bemötande</c:v>
                </c:pt>
                <c:pt idx="2">
                  <c:v>Möjlighet till gemenskap/delaktighet</c:v>
                </c:pt>
                <c:pt idx="3">
                  <c:v>Tillgänglighet, lätt att komma i kontakt med rätt person</c:v>
                </c:pt>
                <c:pt idx="4">
                  <c:v>Förmåga att nå uppsatta mål/syften</c:v>
                </c:pt>
                <c:pt idx="5">
                  <c:v>Ledarens kompetens och pedagogiska förmåga</c:v>
                </c:pt>
                <c:pt idx="6">
                  <c:v>Anläggning</c:v>
                </c:pt>
                <c:pt idx="7">
                  <c:v>Image och varumärke (rykte)</c:v>
                </c:pt>
              </c:strCache>
            </c:strRef>
          </c:cat>
          <c:val>
            <c:numRef>
              <c:f>Sheet1!$B$2:$B$9</c:f>
              <c:numCache>
                <c:formatCode>0.00</c:formatCode>
                <c:ptCount val="8"/>
                <c:pt idx="0">
                  <c:v>4.5</c:v>
                </c:pt>
                <c:pt idx="1">
                  <c:v>4.7777777777777777</c:v>
                </c:pt>
                <c:pt idx="2">
                  <c:v>4.1851851851851851</c:v>
                </c:pt>
                <c:pt idx="3">
                  <c:v>4.2222222222222223</c:v>
                </c:pt>
                <c:pt idx="4">
                  <c:v>4.1851851851851851</c:v>
                </c:pt>
                <c:pt idx="5">
                  <c:v>4.5</c:v>
                </c:pt>
                <c:pt idx="6">
                  <c:v>3.8333333333333335</c:v>
                </c:pt>
                <c:pt idx="7">
                  <c:v>3.5686274509803924</c:v>
                </c:pt>
              </c:numCache>
            </c:numRef>
          </c:val>
          <c:extLst>
            <c:ext xmlns:c14="http://schemas.microsoft.com/office/drawing/2007/8/2/chart" uri="{6F2FDCE9-48DA-4B69-8628-5D25D57E5C99}">
              <c14:invertSolidFillFmt>
                <c14:spPr xmlns:c14="http://schemas.microsoft.com/office/drawing/2007/8/2/chart">
                  <a:solidFill>
                    <a:srgbClr val="FFFFFF"/>
                  </a:solidFill>
                  <a:ln>
                    <a:noFill/>
                  </a:ln>
                </c14:spPr>
              </c14:invertSolidFillFmt>
            </c:ext>
            <c:ext xmlns:c16="http://schemas.microsoft.com/office/drawing/2014/chart" uri="{C3380CC4-5D6E-409C-BE32-E72D297353CC}">
              <c16:uniqueId val="{00000010-E84B-4327-81FC-2C9618C402D4}"/>
            </c:ext>
          </c:extLst>
        </c:ser>
        <c:dLbls>
          <c:showLegendKey val="0"/>
          <c:showVal val="0"/>
          <c:showCatName val="0"/>
          <c:showSerName val="0"/>
          <c:showPercent val="0"/>
          <c:showBubbleSize val="0"/>
        </c:dLbls>
        <c:gapWidth val="40"/>
        <c:axId val="67451136"/>
        <c:axId val="66437120"/>
      </c:barChart>
      <c:catAx>
        <c:axId val="67451136"/>
        <c:scaling>
          <c:orientation val="maxMin"/>
        </c:scaling>
        <c:delete val="0"/>
        <c:axPos val="l"/>
        <c:numFmt formatCode="General" sourceLinked="0"/>
        <c:majorTickMark val="out"/>
        <c:minorTickMark val="none"/>
        <c:tickLblPos val="nextTo"/>
        <c:spPr>
          <a:ln>
            <a:noFill/>
          </a:ln>
        </c:spPr>
        <c:txPr>
          <a:bodyPr/>
          <a:lstStyle/>
          <a:p>
            <a:pPr>
              <a:defRPr sz="1000" smtId="4294967295"/>
            </a:pPr>
            <a:endParaRPr lang="sv-SE"/>
          </a:p>
        </c:txPr>
        <c:crossAx val="66437120"/>
        <c:crosses val="autoZero"/>
        <c:auto val="0"/>
        <c:lblAlgn val="ctr"/>
        <c:lblOffset val="100"/>
        <c:noMultiLvlLbl val="0"/>
      </c:catAx>
      <c:valAx>
        <c:axId val="66437120"/>
        <c:scaling>
          <c:orientation val="minMax"/>
          <c:max val="5"/>
          <c:min val="0"/>
        </c:scaling>
        <c:delete val="0"/>
        <c:axPos val="b"/>
        <c:majorGridlines>
          <c:spPr>
            <a:ln w="12700">
              <a:solidFill>
                <a:srgbClr val="D3D3D3"/>
              </a:solidFill>
            </a:ln>
          </c:spPr>
        </c:majorGridlines>
        <c:title>
          <c:tx>
            <c:rich>
              <a:bodyPr/>
              <a:lstStyle/>
              <a:p>
                <a:pPr>
                  <a:defRPr sz="1000"/>
                </a:pPr>
                <a:r>
                  <a:rPr lang="sv-SE" b="0"/>
                  <a:t>Medelvärde</a:t>
                </a:r>
              </a:p>
            </c:rich>
          </c:tx>
          <c:overlay val="0"/>
        </c:title>
        <c:numFmt formatCode="General" sourceLinked="0"/>
        <c:majorTickMark val="out"/>
        <c:minorTickMark val="none"/>
        <c:tickLblPos val="nextTo"/>
        <c:spPr>
          <a:ln>
            <a:noFill/>
          </a:ln>
        </c:spPr>
        <c:txPr>
          <a:bodyPr/>
          <a:lstStyle/>
          <a:p>
            <a:pPr>
              <a:defRPr sz="1000" smtId="4294967295"/>
            </a:pPr>
            <a:endParaRPr lang="sv-SE"/>
          </a:p>
        </c:txPr>
        <c:crossAx val="67451136"/>
        <c:crosses val="max"/>
        <c:crossBetween val="between"/>
        <c:majorUnit val="1"/>
      </c:valAx>
    </c:plotArea>
    <c:plotVisOnly val="1"/>
    <c:dispBlanksAs val="zero"/>
    <c:showDLblsOverMax val="1"/>
  </c:chart>
  <c:txPr>
    <a:bodyPr/>
    <a:lstStyle/>
    <a:p>
      <a:pPr>
        <a:defRPr sz="1800" smtId="4294967295"/>
      </a:pPr>
      <a:endParaRPr lang="sv-S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1"/>
        <c:ser>
          <c:idx val="0"/>
          <c:order val="0"/>
          <c:tx>
            <c:strRef>
              <c:f>Sheet1!$B$1</c:f>
              <c:strCache>
                <c:ptCount val="1"/>
                <c:pt idx="0">
                  <c:v>Column02</c:v>
                </c:pt>
              </c:strCache>
            </c:strRef>
          </c:tx>
          <c:spPr>
            <a:solidFill>
              <a:srgbClr val="4682B4"/>
            </a:solidFill>
            <a:ln>
              <a:noFill/>
            </a:ln>
          </c:spPr>
          <c:invertIfNegative val="1"/>
          <c:dPt>
            <c:idx val="0"/>
            <c:invertIfNegative val="0"/>
            <c:bubble3D val="0"/>
            <c:spPr>
              <a:solidFill>
                <a:srgbClr val="4682B4"/>
              </a:solidFill>
            </c:spPr>
            <c:extLst>
              <c:ext xmlns:c16="http://schemas.microsoft.com/office/drawing/2014/chart" uri="{C3380CC4-5D6E-409C-BE32-E72D297353CC}">
                <c16:uniqueId val="{00000001-F521-4BA8-8367-7A45DBF8CB7B}"/>
              </c:ext>
            </c:extLst>
          </c:dPt>
          <c:dPt>
            <c:idx val="1"/>
            <c:invertIfNegative val="0"/>
            <c:bubble3D val="0"/>
            <c:spPr>
              <a:solidFill>
                <a:srgbClr val="9ACD32"/>
              </a:solidFill>
            </c:spPr>
            <c:extLst>
              <c:ext xmlns:c16="http://schemas.microsoft.com/office/drawing/2014/chart" uri="{C3380CC4-5D6E-409C-BE32-E72D297353CC}">
                <c16:uniqueId val="{00000003-F521-4BA8-8367-7A45DBF8CB7B}"/>
              </c:ext>
            </c:extLst>
          </c:dPt>
          <c:dPt>
            <c:idx val="2"/>
            <c:invertIfNegative val="0"/>
            <c:bubble3D val="0"/>
            <c:spPr>
              <a:solidFill>
                <a:srgbClr val="708090"/>
              </a:solidFill>
            </c:spPr>
            <c:extLst>
              <c:ext xmlns:c16="http://schemas.microsoft.com/office/drawing/2014/chart" uri="{C3380CC4-5D6E-409C-BE32-E72D297353CC}">
                <c16:uniqueId val="{00000005-F521-4BA8-8367-7A45DBF8CB7B}"/>
              </c:ext>
            </c:extLst>
          </c:dPt>
          <c:dPt>
            <c:idx val="3"/>
            <c:invertIfNegative val="0"/>
            <c:bubble3D val="0"/>
            <c:spPr>
              <a:solidFill>
                <a:srgbClr val="CD853F"/>
              </a:solidFill>
            </c:spPr>
            <c:extLst>
              <c:ext xmlns:c16="http://schemas.microsoft.com/office/drawing/2014/chart" uri="{C3380CC4-5D6E-409C-BE32-E72D297353CC}">
                <c16:uniqueId val="{00000007-F521-4BA8-8367-7A45DBF8CB7B}"/>
              </c:ext>
            </c:extLst>
          </c:dPt>
          <c:dPt>
            <c:idx val="4"/>
            <c:invertIfNegative val="0"/>
            <c:bubble3D val="0"/>
            <c:spPr>
              <a:solidFill>
                <a:srgbClr val="B22222"/>
              </a:solidFill>
            </c:spPr>
            <c:extLst>
              <c:ext xmlns:c16="http://schemas.microsoft.com/office/drawing/2014/chart" uri="{C3380CC4-5D6E-409C-BE32-E72D297353CC}">
                <c16:uniqueId val="{00000009-F521-4BA8-8367-7A45DBF8CB7B}"/>
              </c:ext>
            </c:extLst>
          </c:dPt>
          <c:dPt>
            <c:idx val="5"/>
            <c:invertIfNegative val="0"/>
            <c:bubble3D val="0"/>
            <c:spPr>
              <a:solidFill>
                <a:srgbClr val="FFA500"/>
              </a:solidFill>
            </c:spPr>
            <c:extLst>
              <c:ext xmlns:c16="http://schemas.microsoft.com/office/drawing/2014/chart" uri="{C3380CC4-5D6E-409C-BE32-E72D297353CC}">
                <c16:uniqueId val="{0000000B-F521-4BA8-8367-7A45DBF8CB7B}"/>
              </c:ext>
            </c:extLst>
          </c:dPt>
          <c:dPt>
            <c:idx val="6"/>
            <c:invertIfNegative val="0"/>
            <c:bubble3D val="0"/>
            <c:spPr>
              <a:solidFill>
                <a:srgbClr val="A1A1A1"/>
              </a:solidFill>
            </c:spPr>
            <c:extLst>
              <c:ext xmlns:c16="http://schemas.microsoft.com/office/drawing/2014/chart" uri="{C3380CC4-5D6E-409C-BE32-E72D297353CC}">
                <c16:uniqueId val="{0000000D-F521-4BA8-8367-7A45DBF8CB7B}"/>
              </c:ext>
            </c:extLst>
          </c:dPt>
          <c:dPt>
            <c:idx val="7"/>
            <c:invertIfNegative val="0"/>
            <c:bubble3D val="0"/>
            <c:spPr>
              <a:solidFill>
                <a:srgbClr val="FF4500"/>
              </a:solidFill>
            </c:spPr>
            <c:extLst>
              <c:ext xmlns:c16="http://schemas.microsoft.com/office/drawing/2014/chart" uri="{C3380CC4-5D6E-409C-BE32-E72D297353CC}">
                <c16:uniqueId val="{0000000F-F521-4BA8-8367-7A45DBF8CB7B}"/>
              </c:ext>
            </c:extLst>
          </c:dPt>
          <c:dLbls>
            <c:numFmt formatCode="0.00" sourceLinked="0"/>
            <c:spPr>
              <a:noFill/>
              <a:ln>
                <a:noFill/>
              </a:ln>
              <a:effectLst/>
            </c:spPr>
            <c:txPr>
              <a:bodyPr/>
              <a:lstStyle/>
              <a:p>
                <a:pPr>
                  <a:defRPr sz="1000" smtId="4294967295"/>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Lektions-/träningstider</c:v>
                </c:pt>
                <c:pt idx="1">
                  <c:v>Bemötande</c:v>
                </c:pt>
                <c:pt idx="2">
                  <c:v>Möjlighet till gemenskap/delaktighet</c:v>
                </c:pt>
                <c:pt idx="3">
                  <c:v>Tillgänglighet, lätt att komma i kontakt med rätt person</c:v>
                </c:pt>
                <c:pt idx="4">
                  <c:v>Förmåga att nå uppsatta mål/syften</c:v>
                </c:pt>
                <c:pt idx="5">
                  <c:v>Ledarens kompetens och pedagogiska förmåga</c:v>
                </c:pt>
                <c:pt idx="6">
                  <c:v>Anläggning</c:v>
                </c:pt>
                <c:pt idx="7">
                  <c:v>Image och varumärke (rykte)</c:v>
                </c:pt>
              </c:strCache>
            </c:strRef>
          </c:cat>
          <c:val>
            <c:numRef>
              <c:f>Sheet1!$B$2:$B$9</c:f>
              <c:numCache>
                <c:formatCode>0.00</c:formatCode>
                <c:ptCount val="8"/>
                <c:pt idx="0">
                  <c:v>3.8333333333333335</c:v>
                </c:pt>
                <c:pt idx="1">
                  <c:v>4.2592592592592595</c:v>
                </c:pt>
                <c:pt idx="2">
                  <c:v>4.134615384615385</c:v>
                </c:pt>
                <c:pt idx="3">
                  <c:v>4.0943396226415096</c:v>
                </c:pt>
                <c:pt idx="4">
                  <c:v>4.0370370370370372</c:v>
                </c:pt>
                <c:pt idx="5">
                  <c:v>3.9074074074074074</c:v>
                </c:pt>
                <c:pt idx="6">
                  <c:v>2.925925925925926</c:v>
                </c:pt>
                <c:pt idx="7">
                  <c:v>3.8297872340425534</c:v>
                </c:pt>
              </c:numCache>
            </c:numRef>
          </c:val>
          <c:extLst>
            <c:ext xmlns:c14="http://schemas.microsoft.com/office/drawing/2007/8/2/chart" uri="{6F2FDCE9-48DA-4B69-8628-5D25D57E5C99}">
              <c14:invertSolidFillFmt>
                <c14:spPr xmlns:c14="http://schemas.microsoft.com/office/drawing/2007/8/2/chart">
                  <a:solidFill>
                    <a:srgbClr val="FFFFFF"/>
                  </a:solidFill>
                  <a:ln>
                    <a:noFill/>
                  </a:ln>
                </c14:spPr>
              </c14:invertSolidFillFmt>
            </c:ext>
            <c:ext xmlns:c16="http://schemas.microsoft.com/office/drawing/2014/chart" uri="{C3380CC4-5D6E-409C-BE32-E72D297353CC}">
              <c16:uniqueId val="{00000010-F521-4BA8-8367-7A45DBF8CB7B}"/>
            </c:ext>
          </c:extLst>
        </c:ser>
        <c:dLbls>
          <c:showLegendKey val="0"/>
          <c:showVal val="0"/>
          <c:showCatName val="0"/>
          <c:showSerName val="0"/>
          <c:showPercent val="0"/>
          <c:showBubbleSize val="0"/>
        </c:dLbls>
        <c:gapWidth val="40"/>
        <c:axId val="67451136"/>
        <c:axId val="66437120"/>
      </c:barChart>
      <c:catAx>
        <c:axId val="67451136"/>
        <c:scaling>
          <c:orientation val="maxMin"/>
        </c:scaling>
        <c:delete val="0"/>
        <c:axPos val="l"/>
        <c:numFmt formatCode="General" sourceLinked="0"/>
        <c:majorTickMark val="out"/>
        <c:minorTickMark val="none"/>
        <c:tickLblPos val="nextTo"/>
        <c:spPr>
          <a:ln>
            <a:noFill/>
          </a:ln>
        </c:spPr>
        <c:txPr>
          <a:bodyPr/>
          <a:lstStyle/>
          <a:p>
            <a:pPr>
              <a:defRPr sz="1000" smtId="4294967295"/>
            </a:pPr>
            <a:endParaRPr lang="sv-SE"/>
          </a:p>
        </c:txPr>
        <c:crossAx val="66437120"/>
        <c:crosses val="autoZero"/>
        <c:auto val="0"/>
        <c:lblAlgn val="ctr"/>
        <c:lblOffset val="100"/>
        <c:noMultiLvlLbl val="0"/>
      </c:catAx>
      <c:valAx>
        <c:axId val="66437120"/>
        <c:scaling>
          <c:orientation val="minMax"/>
          <c:max val="5"/>
          <c:min val="0"/>
        </c:scaling>
        <c:delete val="0"/>
        <c:axPos val="b"/>
        <c:majorGridlines>
          <c:spPr>
            <a:ln w="12700">
              <a:solidFill>
                <a:srgbClr val="D3D3D3"/>
              </a:solidFill>
            </a:ln>
          </c:spPr>
        </c:majorGridlines>
        <c:title>
          <c:tx>
            <c:rich>
              <a:bodyPr/>
              <a:lstStyle/>
              <a:p>
                <a:pPr>
                  <a:defRPr sz="1000"/>
                </a:pPr>
                <a:r>
                  <a:rPr lang="sv-SE" b="0"/>
                  <a:t>Medelvärde</a:t>
                </a:r>
              </a:p>
            </c:rich>
          </c:tx>
          <c:overlay val="0"/>
        </c:title>
        <c:numFmt formatCode="General" sourceLinked="0"/>
        <c:majorTickMark val="out"/>
        <c:minorTickMark val="none"/>
        <c:tickLblPos val="nextTo"/>
        <c:spPr>
          <a:ln>
            <a:noFill/>
          </a:ln>
        </c:spPr>
        <c:txPr>
          <a:bodyPr/>
          <a:lstStyle/>
          <a:p>
            <a:pPr>
              <a:defRPr sz="1000" smtId="4294967295"/>
            </a:pPr>
            <a:endParaRPr lang="sv-SE"/>
          </a:p>
        </c:txPr>
        <c:crossAx val="67451136"/>
        <c:crosses val="max"/>
        <c:crossBetween val="between"/>
        <c:majorUnit val="1"/>
      </c:valAx>
    </c:plotArea>
    <c:plotVisOnly val="1"/>
    <c:dispBlanksAs val="zero"/>
    <c:showDLblsOverMax val="1"/>
  </c:chart>
  <c:txPr>
    <a:bodyPr/>
    <a:lstStyle/>
    <a:p>
      <a:pPr>
        <a:defRPr sz="1800" smtId="4294967295"/>
      </a:pPr>
      <a:endParaRPr lang="sv-S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'Datablad prioriteringsmatris'!$G$4</c:f>
              <c:strCache>
                <c:ptCount val="1"/>
                <c:pt idx="0">
                  <c:v>Nöjdhet</c:v>
                </c:pt>
              </c:strCache>
            </c:strRef>
          </c:tx>
          <c:spPr>
            <a:ln w="25400" cap="rnd">
              <a:noFill/>
              <a:round/>
            </a:ln>
            <a:effectLst>
              <a:outerShdw blurRad="40000" dist="23000" dir="5400000" rotWithShape="0">
                <a:srgbClr val="000000">
                  <a:alpha val="35000"/>
                </a:srgbClr>
              </a:outerShdw>
            </a:effectLst>
          </c:spPr>
          <c:marker>
            <c:symbol val="circle"/>
            <c:size val="5"/>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a:solidFill>
                  <a:schemeClr val="accent1"/>
                </a:solidFill>
                <a:round/>
              </a:ln>
              <a:effectLst>
                <a:outerShdw blurRad="40000" dist="23000" dir="5400000" rotWithShape="0">
                  <a:srgbClr val="000000">
                    <a:alpha val="35000"/>
                  </a:srgbClr>
                </a:outerShdw>
              </a:effectLst>
            </c:spPr>
          </c:marker>
          <c:dLbls>
            <c:dLbl>
              <c:idx val="0"/>
              <c:tx>
                <c:rich>
                  <a:bodyPr/>
                  <a:lstStyle/>
                  <a:p>
                    <a:fld id="{0D165A60-8EDE-4D19-9BDC-CC4A3A68ACDA}" type="CELLRANGE">
                      <a:rPr lang="en-US"/>
                      <a:pPr/>
                      <a:t>[CELLRANGE]</a:t>
                    </a:fld>
                    <a:endParaRPr lang="sv-SE"/>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69F1-4F39-A5F9-9D3F049E7BAB}"/>
                </c:ext>
              </c:extLst>
            </c:dLbl>
            <c:dLbl>
              <c:idx val="1"/>
              <c:tx>
                <c:rich>
                  <a:bodyPr/>
                  <a:lstStyle/>
                  <a:p>
                    <a:fld id="{00F863B6-B8E8-4277-9365-F0F6880E1D40}" type="CELLRANGE">
                      <a:rPr lang="sv-SE"/>
                      <a:pPr/>
                      <a:t>[CELLRANGE]</a:t>
                    </a:fld>
                    <a:endParaRPr lang="sv-SE"/>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69F1-4F39-A5F9-9D3F049E7BAB}"/>
                </c:ext>
              </c:extLst>
            </c:dLbl>
            <c:dLbl>
              <c:idx val="2"/>
              <c:tx>
                <c:rich>
                  <a:bodyPr/>
                  <a:lstStyle/>
                  <a:p>
                    <a:fld id="{6A8CEBBB-1A1B-4AA9-BC51-12C5D4945C52}" type="CELLRANGE">
                      <a:rPr lang="sv-SE"/>
                      <a:pPr/>
                      <a:t>[CELLRANGE]</a:t>
                    </a:fld>
                    <a:endParaRPr lang="sv-SE"/>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69F1-4F39-A5F9-9D3F049E7BAB}"/>
                </c:ext>
              </c:extLst>
            </c:dLbl>
            <c:dLbl>
              <c:idx val="3"/>
              <c:tx>
                <c:rich>
                  <a:bodyPr/>
                  <a:lstStyle/>
                  <a:p>
                    <a:fld id="{E81E3F6D-371E-4FE2-AB11-621441E8706A}" type="CELLRANGE">
                      <a:rPr lang="sv-SE"/>
                      <a:pPr/>
                      <a:t>[CELLRANGE]</a:t>
                    </a:fld>
                    <a:endParaRPr lang="sv-SE"/>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69F1-4F39-A5F9-9D3F049E7BAB}"/>
                </c:ext>
              </c:extLst>
            </c:dLbl>
            <c:dLbl>
              <c:idx val="4"/>
              <c:tx>
                <c:rich>
                  <a:bodyPr/>
                  <a:lstStyle/>
                  <a:p>
                    <a:fld id="{C3D6156E-79D1-4BB7-9950-B93DCA5BB5C7}" type="CELLRANGE">
                      <a:rPr lang="sv-SE"/>
                      <a:pPr/>
                      <a:t>[CELLRANGE]</a:t>
                    </a:fld>
                    <a:endParaRPr lang="sv-SE"/>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69F1-4F39-A5F9-9D3F049E7BAB}"/>
                </c:ext>
              </c:extLst>
            </c:dLbl>
            <c:dLbl>
              <c:idx val="5"/>
              <c:tx>
                <c:rich>
                  <a:bodyPr/>
                  <a:lstStyle/>
                  <a:p>
                    <a:fld id="{224E9AE0-8F60-4DDF-B8E5-29271E64C797}" type="CELLRANGE">
                      <a:rPr lang="sv-SE"/>
                      <a:pPr/>
                      <a:t>[CELLRANGE]</a:t>
                    </a:fld>
                    <a:endParaRPr lang="sv-SE"/>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69F1-4F39-A5F9-9D3F049E7BAB}"/>
                </c:ext>
              </c:extLst>
            </c:dLbl>
            <c:dLbl>
              <c:idx val="6"/>
              <c:tx>
                <c:rich>
                  <a:bodyPr/>
                  <a:lstStyle/>
                  <a:p>
                    <a:fld id="{3D034D4D-5F87-4C70-9905-BB511B1ACB72}" type="CELLRANGE">
                      <a:rPr lang="sv-SE"/>
                      <a:pPr/>
                      <a:t>[CELLRANGE]</a:t>
                    </a:fld>
                    <a:endParaRPr lang="sv-SE"/>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69F1-4F39-A5F9-9D3F049E7BAB}"/>
                </c:ext>
              </c:extLst>
            </c:dLbl>
            <c:dLbl>
              <c:idx val="7"/>
              <c:tx>
                <c:rich>
                  <a:bodyPr/>
                  <a:lstStyle/>
                  <a:p>
                    <a:fld id="{0D712E53-C124-48A3-8C8F-E5E2106DE044}" type="CELLRANGE">
                      <a:rPr lang="sv-SE"/>
                      <a:pPr/>
                      <a:t>[CELLRANGE]</a:t>
                    </a:fld>
                    <a:endParaRPr lang="sv-SE"/>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69F1-4F39-A5F9-9D3F049E7BAB}"/>
                </c:ext>
              </c:extLst>
            </c:dLbl>
            <c:spPr>
              <a:solidFill>
                <a:schemeClr val="accent1"/>
              </a:solidFill>
              <a:ln>
                <a:solidFill>
                  <a:schemeClr val="dk1">
                    <a:lumMod val="25000"/>
                    <a:lumOff val="75000"/>
                  </a:schemeClr>
                </a:solidFill>
              </a:ln>
              <a:effectLst/>
            </c:spPr>
            <c:txPr>
              <a:bodyPr rot="0" spcFirstLastPara="1" vertOverflow="clip" horzOverflow="clip" vert="horz" wrap="square" lIns="38100" tIns="0" rIns="38100" bIns="0" anchor="ctr" anchorCtr="1">
                <a:spAutoFit/>
              </a:bodyPr>
              <a:lstStyle/>
              <a:p>
                <a:pPr>
                  <a:defRPr sz="1197" b="0" i="0" u="none" strike="noStrike" kern="1200" baseline="0">
                    <a:solidFill>
                      <a:schemeClr val="dk2">
                        <a:lumMod val="75000"/>
                      </a:schemeClr>
                    </a:solidFill>
                    <a:latin typeface="+mn-lt"/>
                    <a:ea typeface="+mn-ea"/>
                    <a:cs typeface="+mn-cs"/>
                  </a:defRPr>
                </a:pPr>
                <a:endParaRPr lang="sv-SE"/>
              </a:p>
            </c:txPr>
            <c:dLblPos val="ctr"/>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flowChartConnector">
                    <a:avLst/>
                  </a:prstGeom>
                  <a:noFill/>
                  <a:ln>
                    <a:noFill/>
                  </a:ln>
                </c15:spPr>
                <c15:showDataLabelsRange val="1"/>
                <c15:showLeaderLines val="0"/>
              </c:ext>
            </c:extLst>
          </c:dLbls>
          <c:xVal>
            <c:numRef>
              <c:f>'Datablad prioriteringsmatris'!$F$5:$F$12</c:f>
              <c:numCache>
                <c:formatCode>0%</c:formatCode>
                <c:ptCount val="8"/>
                <c:pt idx="0">
                  <c:v>0.8</c:v>
                </c:pt>
                <c:pt idx="1">
                  <c:v>0.95600000000000007</c:v>
                </c:pt>
                <c:pt idx="2">
                  <c:v>0.83800000000000008</c:v>
                </c:pt>
                <c:pt idx="3">
                  <c:v>0.84399999999999997</c:v>
                </c:pt>
                <c:pt idx="4">
                  <c:v>0.83800000000000008</c:v>
                </c:pt>
                <c:pt idx="5">
                  <c:v>0.9</c:v>
                </c:pt>
                <c:pt idx="6">
                  <c:v>0.76600000000000001</c:v>
                </c:pt>
                <c:pt idx="7">
                  <c:v>0.55999999999999994</c:v>
                </c:pt>
              </c:numCache>
            </c:numRef>
          </c:xVal>
          <c:yVal>
            <c:numRef>
              <c:f>'Datablad prioriteringsmatris'!$G$5:$G$12</c:f>
              <c:numCache>
                <c:formatCode>0%</c:formatCode>
                <c:ptCount val="8"/>
                <c:pt idx="0">
                  <c:v>0.76600000000000001</c:v>
                </c:pt>
                <c:pt idx="1">
                  <c:v>0.85199999999999998</c:v>
                </c:pt>
                <c:pt idx="2">
                  <c:v>0.82599999999999996</c:v>
                </c:pt>
                <c:pt idx="3">
                  <c:v>0.81799999999999995</c:v>
                </c:pt>
                <c:pt idx="4">
                  <c:v>0.80800000000000005</c:v>
                </c:pt>
                <c:pt idx="5">
                  <c:v>0.78200000000000003</c:v>
                </c:pt>
                <c:pt idx="6">
                  <c:v>0.58600000000000008</c:v>
                </c:pt>
                <c:pt idx="7">
                  <c:v>0.76600000000000001</c:v>
                </c:pt>
              </c:numCache>
            </c:numRef>
          </c:yVal>
          <c:smooth val="0"/>
          <c:extLst>
            <c:ext xmlns:c15="http://schemas.microsoft.com/office/drawing/2012/chart" uri="{02D57815-91ED-43cb-92C2-25804820EDAC}">
              <c15:datalabelsRange>
                <c15:f>'Datablad prioriteringsmatris'!$B$5:$B$12</c15:f>
                <c15:dlblRangeCache>
                  <c:ptCount val="8"/>
                  <c:pt idx="0">
                    <c:v>1</c:v>
                  </c:pt>
                  <c:pt idx="1">
                    <c:v>2</c:v>
                  </c:pt>
                  <c:pt idx="2">
                    <c:v>3</c:v>
                  </c:pt>
                  <c:pt idx="3">
                    <c:v>4</c:v>
                  </c:pt>
                  <c:pt idx="4">
                    <c:v>5</c:v>
                  </c:pt>
                  <c:pt idx="5">
                    <c:v>6</c:v>
                  </c:pt>
                  <c:pt idx="6">
                    <c:v>7</c:v>
                  </c:pt>
                  <c:pt idx="7">
                    <c:v>8</c:v>
                  </c:pt>
                </c15:dlblRangeCache>
              </c15:datalabelsRange>
            </c:ext>
            <c:ext xmlns:c16="http://schemas.microsoft.com/office/drawing/2014/chart" uri="{C3380CC4-5D6E-409C-BE32-E72D297353CC}">
              <c16:uniqueId val="{00000008-69F1-4F39-A5F9-9D3F049E7BAB}"/>
            </c:ext>
          </c:extLst>
        </c:ser>
        <c:dLbls>
          <c:showLegendKey val="0"/>
          <c:showVal val="0"/>
          <c:showCatName val="0"/>
          <c:showSerName val="0"/>
          <c:showPercent val="0"/>
          <c:showBubbleSize val="0"/>
        </c:dLbls>
        <c:axId val="794100815"/>
        <c:axId val="794093743"/>
      </c:scatterChart>
      <c:valAx>
        <c:axId val="794100815"/>
        <c:scaling>
          <c:orientation val="minMax"/>
          <c:max val="1"/>
        </c:scaling>
        <c:delete val="0"/>
        <c:axPos val="b"/>
        <c:majorGridlines>
          <c:spPr>
            <a:ln w="9525" cap="flat" cmpd="sng" algn="ctr">
              <a:solidFill>
                <a:schemeClr val="tx2">
                  <a:lumMod val="15000"/>
                  <a:lumOff val="85000"/>
                </a:schemeClr>
              </a:solidFill>
              <a:round/>
            </a:ln>
            <a:effectLst/>
          </c:spPr>
        </c:majorGridlines>
        <c:title>
          <c:tx>
            <c:rich>
              <a:bodyPr rot="0" spcFirstLastPara="1" vertOverflow="ellipsis" vert="horz" wrap="square" anchor="ctr" anchorCtr="1"/>
              <a:lstStyle/>
              <a:p>
                <a:pPr>
                  <a:defRPr sz="1197" b="1" i="0" u="none" strike="noStrike" kern="1200" baseline="0">
                    <a:solidFill>
                      <a:schemeClr val="tx2"/>
                    </a:solidFill>
                    <a:latin typeface="+mn-lt"/>
                    <a:ea typeface="+mn-ea"/>
                    <a:cs typeface="+mn-cs"/>
                  </a:defRPr>
                </a:pPr>
                <a:r>
                  <a:rPr lang="sv-SE"/>
                  <a:t>Viktighet</a:t>
                </a:r>
              </a:p>
            </c:rich>
          </c:tx>
          <c:layout>
            <c:manualLayout>
              <c:xMode val="edge"/>
              <c:yMode val="edge"/>
              <c:x val="0.10906094104308392"/>
              <c:y val="0.93622658730158725"/>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sv-SE"/>
            </a:p>
          </c:txPr>
        </c:title>
        <c:numFmt formatCode="0%" sourceLinked="1"/>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sv-SE"/>
          </a:p>
        </c:txPr>
        <c:crossAx val="794093743"/>
        <c:crosses val="autoZero"/>
        <c:crossBetween val="midCat"/>
        <c:majorUnit val="0.1"/>
      </c:valAx>
      <c:valAx>
        <c:axId val="794093743"/>
        <c:scaling>
          <c:orientation val="minMax"/>
          <c:max val="1"/>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197" b="1" i="0" u="none" strike="noStrike" kern="1200" baseline="0">
                    <a:solidFill>
                      <a:schemeClr val="tx2"/>
                    </a:solidFill>
                    <a:latin typeface="+mn-lt"/>
                    <a:ea typeface="+mn-ea"/>
                    <a:cs typeface="+mn-cs"/>
                  </a:defRPr>
                </a:pPr>
                <a:r>
                  <a:rPr lang="sv-SE"/>
                  <a:t>Nöjdhet</a:t>
                </a:r>
              </a:p>
            </c:rich>
          </c:tx>
          <c:layout>
            <c:manualLayout>
              <c:xMode val="edge"/>
              <c:yMode val="edge"/>
              <c:x val="2.6133786848072563E-2"/>
              <c:y val="0.75771051587301586"/>
            </c:manualLayout>
          </c:layout>
          <c:overlay val="0"/>
          <c:spPr>
            <a:noFill/>
            <a:ln>
              <a:noFill/>
            </a:ln>
            <a:effectLst/>
          </c:spPr>
          <c:txPr>
            <a:bodyPr rot="-54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sv-SE"/>
            </a:p>
          </c:txPr>
        </c:title>
        <c:numFmt formatCode="0%" sourceLinked="1"/>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sv-SE"/>
          </a:p>
        </c:txPr>
        <c:crossAx val="794100815"/>
        <c:crossesAt val="0"/>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1"/>
        <c:ser>
          <c:idx val="0"/>
          <c:order val="0"/>
          <c:tx>
            <c:strRef>
              <c:f>Sheet1!$B$1</c:f>
              <c:strCache>
                <c:ptCount val="1"/>
                <c:pt idx="0">
                  <c:v>Column02</c:v>
                </c:pt>
              </c:strCache>
            </c:strRef>
          </c:tx>
          <c:spPr>
            <a:solidFill>
              <a:srgbClr val="4682B4"/>
            </a:solidFill>
            <a:ln>
              <a:noFill/>
            </a:ln>
          </c:spPr>
          <c:invertIfNegative val="1"/>
          <c:dPt>
            <c:idx val="0"/>
            <c:invertIfNegative val="0"/>
            <c:bubble3D val="0"/>
            <c:spPr>
              <a:solidFill>
                <a:srgbClr val="4682B4"/>
              </a:solidFill>
            </c:spPr>
            <c:extLst>
              <c:ext xmlns:c16="http://schemas.microsoft.com/office/drawing/2014/chart" uri="{C3380CC4-5D6E-409C-BE32-E72D297353CC}">
                <c16:uniqueId val="{00000001-E84B-4327-81FC-2C9618C402D4}"/>
              </c:ext>
            </c:extLst>
          </c:dPt>
          <c:dPt>
            <c:idx val="1"/>
            <c:invertIfNegative val="0"/>
            <c:bubble3D val="0"/>
            <c:spPr>
              <a:solidFill>
                <a:srgbClr val="9ACD32"/>
              </a:solidFill>
            </c:spPr>
            <c:extLst>
              <c:ext xmlns:c16="http://schemas.microsoft.com/office/drawing/2014/chart" uri="{C3380CC4-5D6E-409C-BE32-E72D297353CC}">
                <c16:uniqueId val="{00000003-E84B-4327-81FC-2C9618C402D4}"/>
              </c:ext>
            </c:extLst>
          </c:dPt>
          <c:dPt>
            <c:idx val="2"/>
            <c:invertIfNegative val="0"/>
            <c:bubble3D val="0"/>
            <c:spPr>
              <a:solidFill>
                <a:srgbClr val="708090"/>
              </a:solidFill>
            </c:spPr>
            <c:extLst>
              <c:ext xmlns:c16="http://schemas.microsoft.com/office/drawing/2014/chart" uri="{C3380CC4-5D6E-409C-BE32-E72D297353CC}">
                <c16:uniqueId val="{00000005-E84B-4327-81FC-2C9618C402D4}"/>
              </c:ext>
            </c:extLst>
          </c:dPt>
          <c:dPt>
            <c:idx val="3"/>
            <c:invertIfNegative val="0"/>
            <c:bubble3D val="0"/>
            <c:spPr>
              <a:solidFill>
                <a:srgbClr val="CD853F"/>
              </a:solidFill>
            </c:spPr>
            <c:extLst>
              <c:ext xmlns:c16="http://schemas.microsoft.com/office/drawing/2014/chart" uri="{C3380CC4-5D6E-409C-BE32-E72D297353CC}">
                <c16:uniqueId val="{00000007-E84B-4327-81FC-2C9618C402D4}"/>
              </c:ext>
            </c:extLst>
          </c:dPt>
          <c:dPt>
            <c:idx val="4"/>
            <c:invertIfNegative val="0"/>
            <c:bubble3D val="0"/>
            <c:spPr>
              <a:solidFill>
                <a:srgbClr val="B22222"/>
              </a:solidFill>
            </c:spPr>
            <c:extLst>
              <c:ext xmlns:c16="http://schemas.microsoft.com/office/drawing/2014/chart" uri="{C3380CC4-5D6E-409C-BE32-E72D297353CC}">
                <c16:uniqueId val="{00000009-E84B-4327-81FC-2C9618C402D4}"/>
              </c:ext>
            </c:extLst>
          </c:dPt>
          <c:dPt>
            <c:idx val="5"/>
            <c:invertIfNegative val="0"/>
            <c:bubble3D val="0"/>
            <c:spPr>
              <a:solidFill>
                <a:srgbClr val="FFA500"/>
              </a:solidFill>
            </c:spPr>
            <c:extLst>
              <c:ext xmlns:c16="http://schemas.microsoft.com/office/drawing/2014/chart" uri="{C3380CC4-5D6E-409C-BE32-E72D297353CC}">
                <c16:uniqueId val="{0000000B-E84B-4327-81FC-2C9618C402D4}"/>
              </c:ext>
            </c:extLst>
          </c:dPt>
          <c:dPt>
            <c:idx val="6"/>
            <c:invertIfNegative val="0"/>
            <c:bubble3D val="0"/>
            <c:spPr>
              <a:solidFill>
                <a:srgbClr val="A1A1A1"/>
              </a:solidFill>
            </c:spPr>
            <c:extLst>
              <c:ext xmlns:c16="http://schemas.microsoft.com/office/drawing/2014/chart" uri="{C3380CC4-5D6E-409C-BE32-E72D297353CC}">
                <c16:uniqueId val="{0000000D-E84B-4327-81FC-2C9618C402D4}"/>
              </c:ext>
            </c:extLst>
          </c:dPt>
          <c:dPt>
            <c:idx val="7"/>
            <c:invertIfNegative val="0"/>
            <c:bubble3D val="0"/>
            <c:spPr>
              <a:solidFill>
                <a:srgbClr val="FF4500"/>
              </a:solidFill>
            </c:spPr>
            <c:extLst>
              <c:ext xmlns:c16="http://schemas.microsoft.com/office/drawing/2014/chart" uri="{C3380CC4-5D6E-409C-BE32-E72D297353CC}">
                <c16:uniqueId val="{0000000F-E84B-4327-81FC-2C9618C402D4}"/>
              </c:ext>
            </c:extLst>
          </c:dPt>
          <c:dLbls>
            <c:numFmt formatCode="0.00" sourceLinked="0"/>
            <c:spPr>
              <a:noFill/>
              <a:ln>
                <a:noFill/>
              </a:ln>
              <a:effectLst/>
            </c:spPr>
            <c:txPr>
              <a:bodyPr/>
              <a:lstStyle/>
              <a:p>
                <a:pPr>
                  <a:defRPr sz="1000" smtId="4294967295"/>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Lektions-/träningstider</c:v>
                </c:pt>
                <c:pt idx="1">
                  <c:v>Bemötande</c:v>
                </c:pt>
                <c:pt idx="2">
                  <c:v>Möjlighet till gemenskap/delaktighet</c:v>
                </c:pt>
                <c:pt idx="3">
                  <c:v>Tillgänglighet, lätt att komma i kontakt med rätt person</c:v>
                </c:pt>
                <c:pt idx="4">
                  <c:v>Förmåga att nå uppsatta mål/syften</c:v>
                </c:pt>
                <c:pt idx="5">
                  <c:v>Ledarens kompetens och pedagogiska förmåga</c:v>
                </c:pt>
                <c:pt idx="6">
                  <c:v>Anläggning</c:v>
                </c:pt>
                <c:pt idx="7">
                  <c:v>Image och varumärke (rykte)</c:v>
                </c:pt>
              </c:strCache>
            </c:strRef>
          </c:cat>
          <c:val>
            <c:numRef>
              <c:f>Sheet1!$B$2:$B$9</c:f>
              <c:numCache>
                <c:formatCode>0.00</c:formatCode>
                <c:ptCount val="8"/>
                <c:pt idx="0">
                  <c:v>4.5</c:v>
                </c:pt>
                <c:pt idx="1">
                  <c:v>4.7777777777777777</c:v>
                </c:pt>
                <c:pt idx="2">
                  <c:v>4.1851851851851851</c:v>
                </c:pt>
                <c:pt idx="3">
                  <c:v>4.2222222222222223</c:v>
                </c:pt>
                <c:pt idx="4">
                  <c:v>4.1851851851851851</c:v>
                </c:pt>
                <c:pt idx="5">
                  <c:v>4.5</c:v>
                </c:pt>
                <c:pt idx="6">
                  <c:v>3.8333333333333335</c:v>
                </c:pt>
                <c:pt idx="7">
                  <c:v>3.5686274509803924</c:v>
                </c:pt>
              </c:numCache>
            </c:numRef>
          </c:val>
          <c:extLst>
            <c:ext xmlns:c14="http://schemas.microsoft.com/office/drawing/2007/8/2/chart" uri="{6F2FDCE9-48DA-4B69-8628-5D25D57E5C99}">
              <c14:invertSolidFillFmt>
                <c14:spPr xmlns:c14="http://schemas.microsoft.com/office/drawing/2007/8/2/chart">
                  <a:solidFill>
                    <a:srgbClr val="FFFFFF"/>
                  </a:solidFill>
                  <a:ln>
                    <a:noFill/>
                  </a:ln>
                </c14:spPr>
              </c14:invertSolidFillFmt>
            </c:ext>
            <c:ext xmlns:c16="http://schemas.microsoft.com/office/drawing/2014/chart" uri="{C3380CC4-5D6E-409C-BE32-E72D297353CC}">
              <c16:uniqueId val="{00000010-E84B-4327-81FC-2C9618C402D4}"/>
            </c:ext>
          </c:extLst>
        </c:ser>
        <c:dLbls>
          <c:showLegendKey val="0"/>
          <c:showVal val="0"/>
          <c:showCatName val="0"/>
          <c:showSerName val="0"/>
          <c:showPercent val="0"/>
          <c:showBubbleSize val="0"/>
        </c:dLbls>
        <c:gapWidth val="40"/>
        <c:axId val="67451136"/>
        <c:axId val="66437120"/>
      </c:barChart>
      <c:catAx>
        <c:axId val="67451136"/>
        <c:scaling>
          <c:orientation val="maxMin"/>
        </c:scaling>
        <c:delete val="0"/>
        <c:axPos val="l"/>
        <c:numFmt formatCode="General" sourceLinked="0"/>
        <c:majorTickMark val="out"/>
        <c:minorTickMark val="none"/>
        <c:tickLblPos val="nextTo"/>
        <c:spPr>
          <a:ln>
            <a:noFill/>
          </a:ln>
        </c:spPr>
        <c:txPr>
          <a:bodyPr/>
          <a:lstStyle/>
          <a:p>
            <a:pPr>
              <a:defRPr sz="1000" smtId="4294967295"/>
            </a:pPr>
            <a:endParaRPr lang="sv-SE"/>
          </a:p>
        </c:txPr>
        <c:crossAx val="66437120"/>
        <c:crosses val="autoZero"/>
        <c:auto val="0"/>
        <c:lblAlgn val="ctr"/>
        <c:lblOffset val="100"/>
        <c:noMultiLvlLbl val="0"/>
      </c:catAx>
      <c:valAx>
        <c:axId val="66437120"/>
        <c:scaling>
          <c:orientation val="minMax"/>
          <c:max val="5"/>
          <c:min val="0"/>
        </c:scaling>
        <c:delete val="0"/>
        <c:axPos val="b"/>
        <c:majorGridlines>
          <c:spPr>
            <a:ln w="12700">
              <a:solidFill>
                <a:srgbClr val="D3D3D3"/>
              </a:solidFill>
            </a:ln>
          </c:spPr>
        </c:majorGridlines>
        <c:title>
          <c:tx>
            <c:rich>
              <a:bodyPr/>
              <a:lstStyle/>
              <a:p>
                <a:pPr>
                  <a:defRPr sz="1000"/>
                </a:pPr>
                <a:r>
                  <a:rPr lang="sv-SE" b="0"/>
                  <a:t>Medelvärde</a:t>
                </a:r>
              </a:p>
            </c:rich>
          </c:tx>
          <c:overlay val="0"/>
        </c:title>
        <c:numFmt formatCode="General" sourceLinked="0"/>
        <c:majorTickMark val="out"/>
        <c:minorTickMark val="none"/>
        <c:tickLblPos val="nextTo"/>
        <c:spPr>
          <a:ln>
            <a:noFill/>
          </a:ln>
        </c:spPr>
        <c:txPr>
          <a:bodyPr/>
          <a:lstStyle/>
          <a:p>
            <a:pPr>
              <a:defRPr sz="1000" smtId="4294967295"/>
            </a:pPr>
            <a:endParaRPr lang="sv-SE"/>
          </a:p>
        </c:txPr>
        <c:crossAx val="67451136"/>
        <c:crosses val="max"/>
        <c:crossBetween val="between"/>
        <c:majorUnit val="1"/>
      </c:valAx>
    </c:plotArea>
    <c:legend>
      <c:legendPos val="r"/>
      <c:overlay val="0"/>
      <c:txPr>
        <a:bodyPr/>
        <a:lstStyle/>
        <a:p>
          <a:pPr>
            <a:defRPr sz="1000" smtId="4294967295"/>
          </a:pPr>
          <a:endParaRPr lang="sv-SE"/>
        </a:p>
      </c:txPr>
    </c:legend>
    <c:plotVisOnly val="1"/>
    <c:dispBlanksAs val="zero"/>
    <c:showDLblsOverMax val="1"/>
  </c:chart>
  <c:txPr>
    <a:bodyPr/>
    <a:lstStyle/>
    <a:p>
      <a:pPr>
        <a:defRPr sz="1800" smtId="4294967295"/>
      </a:pPr>
      <a:endParaRPr lang="sv-SE"/>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1"/>
        <c:ser>
          <c:idx val="0"/>
          <c:order val="0"/>
          <c:tx>
            <c:strRef>
              <c:f>Sheet1!$B$1</c:f>
              <c:strCache>
                <c:ptCount val="1"/>
                <c:pt idx="0">
                  <c:v>Column02</c:v>
                </c:pt>
              </c:strCache>
            </c:strRef>
          </c:tx>
          <c:spPr>
            <a:solidFill>
              <a:srgbClr val="4682B4"/>
            </a:solidFill>
            <a:ln>
              <a:noFill/>
            </a:ln>
          </c:spPr>
          <c:invertIfNegative val="1"/>
          <c:dPt>
            <c:idx val="0"/>
            <c:invertIfNegative val="0"/>
            <c:bubble3D val="0"/>
            <c:spPr>
              <a:solidFill>
                <a:srgbClr val="4682B4"/>
              </a:solidFill>
            </c:spPr>
            <c:extLst>
              <c:ext xmlns:c16="http://schemas.microsoft.com/office/drawing/2014/chart" uri="{C3380CC4-5D6E-409C-BE32-E72D297353CC}">
                <c16:uniqueId val="{00000001-763F-4338-991A-07BC9E45471B}"/>
              </c:ext>
            </c:extLst>
          </c:dPt>
          <c:dPt>
            <c:idx val="1"/>
            <c:invertIfNegative val="0"/>
            <c:bubble3D val="0"/>
            <c:spPr>
              <a:solidFill>
                <a:srgbClr val="9ACD32"/>
              </a:solidFill>
            </c:spPr>
            <c:extLst>
              <c:ext xmlns:c16="http://schemas.microsoft.com/office/drawing/2014/chart" uri="{C3380CC4-5D6E-409C-BE32-E72D297353CC}">
                <c16:uniqueId val="{00000003-763F-4338-991A-07BC9E45471B}"/>
              </c:ext>
            </c:extLst>
          </c:dPt>
          <c:dPt>
            <c:idx val="2"/>
            <c:invertIfNegative val="0"/>
            <c:bubble3D val="0"/>
            <c:spPr>
              <a:solidFill>
                <a:srgbClr val="708090"/>
              </a:solidFill>
            </c:spPr>
            <c:extLst>
              <c:ext xmlns:c16="http://schemas.microsoft.com/office/drawing/2014/chart" uri="{C3380CC4-5D6E-409C-BE32-E72D297353CC}">
                <c16:uniqueId val="{00000005-763F-4338-991A-07BC9E45471B}"/>
              </c:ext>
            </c:extLst>
          </c:dPt>
          <c:dPt>
            <c:idx val="3"/>
            <c:invertIfNegative val="0"/>
            <c:bubble3D val="0"/>
            <c:spPr>
              <a:solidFill>
                <a:srgbClr val="CD853F"/>
              </a:solidFill>
            </c:spPr>
            <c:extLst>
              <c:ext xmlns:c16="http://schemas.microsoft.com/office/drawing/2014/chart" uri="{C3380CC4-5D6E-409C-BE32-E72D297353CC}">
                <c16:uniqueId val="{00000007-763F-4338-991A-07BC9E45471B}"/>
              </c:ext>
            </c:extLst>
          </c:dPt>
          <c:dPt>
            <c:idx val="4"/>
            <c:invertIfNegative val="0"/>
            <c:bubble3D val="0"/>
            <c:spPr>
              <a:solidFill>
                <a:srgbClr val="B22222"/>
              </a:solidFill>
            </c:spPr>
            <c:extLst>
              <c:ext xmlns:c16="http://schemas.microsoft.com/office/drawing/2014/chart" uri="{C3380CC4-5D6E-409C-BE32-E72D297353CC}">
                <c16:uniqueId val="{00000009-763F-4338-991A-07BC9E45471B}"/>
              </c:ext>
            </c:extLst>
          </c:dPt>
          <c:dPt>
            <c:idx val="5"/>
            <c:invertIfNegative val="0"/>
            <c:bubble3D val="0"/>
            <c:spPr>
              <a:solidFill>
                <a:srgbClr val="FFA500"/>
              </a:solidFill>
            </c:spPr>
            <c:extLst>
              <c:ext xmlns:c16="http://schemas.microsoft.com/office/drawing/2014/chart" uri="{C3380CC4-5D6E-409C-BE32-E72D297353CC}">
                <c16:uniqueId val="{0000000B-763F-4338-991A-07BC9E45471B}"/>
              </c:ext>
            </c:extLst>
          </c:dPt>
          <c:dPt>
            <c:idx val="6"/>
            <c:invertIfNegative val="0"/>
            <c:bubble3D val="0"/>
            <c:spPr>
              <a:solidFill>
                <a:srgbClr val="A1A1A1"/>
              </a:solidFill>
            </c:spPr>
            <c:extLst>
              <c:ext xmlns:c16="http://schemas.microsoft.com/office/drawing/2014/chart" uri="{C3380CC4-5D6E-409C-BE32-E72D297353CC}">
                <c16:uniqueId val="{0000000D-763F-4338-991A-07BC9E45471B}"/>
              </c:ext>
            </c:extLst>
          </c:dPt>
          <c:dPt>
            <c:idx val="7"/>
            <c:invertIfNegative val="0"/>
            <c:bubble3D val="0"/>
            <c:spPr>
              <a:solidFill>
                <a:srgbClr val="FF4500"/>
              </a:solidFill>
            </c:spPr>
            <c:extLst>
              <c:ext xmlns:c16="http://schemas.microsoft.com/office/drawing/2014/chart" uri="{C3380CC4-5D6E-409C-BE32-E72D297353CC}">
                <c16:uniqueId val="{0000000F-763F-4338-991A-07BC9E45471B}"/>
              </c:ext>
            </c:extLst>
          </c:dPt>
          <c:dLbls>
            <c:numFmt formatCode="0.00" sourceLinked="0"/>
            <c:spPr>
              <a:noFill/>
              <a:ln>
                <a:noFill/>
              </a:ln>
              <a:effectLst/>
            </c:spPr>
            <c:txPr>
              <a:bodyPr/>
              <a:lstStyle/>
              <a:p>
                <a:pPr>
                  <a:defRPr sz="1000" smtId="4294967295"/>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Lektions-/träningstider</c:v>
                </c:pt>
                <c:pt idx="1">
                  <c:v>Bemötande</c:v>
                </c:pt>
                <c:pt idx="2">
                  <c:v>Möjlighet till gemenskap/delaktighet</c:v>
                </c:pt>
                <c:pt idx="3">
                  <c:v>Tillgänglighet, lätt att komma i kontakt med rätt person</c:v>
                </c:pt>
                <c:pt idx="4">
                  <c:v>Förmåga att nå uppsatta mål/syften</c:v>
                </c:pt>
                <c:pt idx="5">
                  <c:v>Ledarens kompetens och pedagogiska förmåga</c:v>
                </c:pt>
                <c:pt idx="6">
                  <c:v>Anläggning</c:v>
                </c:pt>
                <c:pt idx="7">
                  <c:v>Image och varumärke (rykte)</c:v>
                </c:pt>
              </c:strCache>
            </c:strRef>
          </c:cat>
          <c:val>
            <c:numRef>
              <c:f>Sheet1!$B$2:$B$9</c:f>
              <c:numCache>
                <c:formatCode>0.00</c:formatCode>
                <c:ptCount val="8"/>
                <c:pt idx="0">
                  <c:v>3.8333333333333335</c:v>
                </c:pt>
                <c:pt idx="1">
                  <c:v>4.2592592592592595</c:v>
                </c:pt>
                <c:pt idx="2">
                  <c:v>4.134615384615385</c:v>
                </c:pt>
                <c:pt idx="3">
                  <c:v>4.0943396226415096</c:v>
                </c:pt>
                <c:pt idx="4">
                  <c:v>4.0370370370370372</c:v>
                </c:pt>
                <c:pt idx="5">
                  <c:v>3.9074074074074074</c:v>
                </c:pt>
                <c:pt idx="6">
                  <c:v>2.925925925925926</c:v>
                </c:pt>
                <c:pt idx="7">
                  <c:v>3.8297872340425534</c:v>
                </c:pt>
              </c:numCache>
            </c:numRef>
          </c:val>
          <c:extLst>
            <c:ext xmlns:c14="http://schemas.microsoft.com/office/drawing/2007/8/2/chart" uri="{6F2FDCE9-48DA-4B69-8628-5D25D57E5C99}">
              <c14:invertSolidFillFmt>
                <c14:spPr xmlns:c14="http://schemas.microsoft.com/office/drawing/2007/8/2/chart">
                  <a:solidFill>
                    <a:srgbClr val="FFFFFF"/>
                  </a:solidFill>
                  <a:ln>
                    <a:noFill/>
                  </a:ln>
                </c14:spPr>
              </c14:invertSolidFillFmt>
            </c:ext>
            <c:ext xmlns:c16="http://schemas.microsoft.com/office/drawing/2014/chart" uri="{C3380CC4-5D6E-409C-BE32-E72D297353CC}">
              <c16:uniqueId val="{00000010-763F-4338-991A-07BC9E45471B}"/>
            </c:ext>
          </c:extLst>
        </c:ser>
        <c:dLbls>
          <c:showLegendKey val="0"/>
          <c:showVal val="0"/>
          <c:showCatName val="0"/>
          <c:showSerName val="0"/>
          <c:showPercent val="0"/>
          <c:showBubbleSize val="0"/>
        </c:dLbls>
        <c:gapWidth val="40"/>
        <c:axId val="67451136"/>
        <c:axId val="66437120"/>
      </c:barChart>
      <c:catAx>
        <c:axId val="67451136"/>
        <c:scaling>
          <c:orientation val="maxMin"/>
        </c:scaling>
        <c:delete val="0"/>
        <c:axPos val="l"/>
        <c:numFmt formatCode="General" sourceLinked="0"/>
        <c:majorTickMark val="out"/>
        <c:minorTickMark val="none"/>
        <c:tickLblPos val="nextTo"/>
        <c:spPr>
          <a:ln>
            <a:noFill/>
          </a:ln>
        </c:spPr>
        <c:txPr>
          <a:bodyPr/>
          <a:lstStyle/>
          <a:p>
            <a:pPr>
              <a:defRPr sz="1000" smtId="4294967295"/>
            </a:pPr>
            <a:endParaRPr lang="sv-SE"/>
          </a:p>
        </c:txPr>
        <c:crossAx val="66437120"/>
        <c:crosses val="autoZero"/>
        <c:auto val="0"/>
        <c:lblAlgn val="ctr"/>
        <c:lblOffset val="100"/>
        <c:noMultiLvlLbl val="0"/>
      </c:catAx>
      <c:valAx>
        <c:axId val="66437120"/>
        <c:scaling>
          <c:orientation val="minMax"/>
          <c:max val="5"/>
          <c:min val="0"/>
        </c:scaling>
        <c:delete val="0"/>
        <c:axPos val="b"/>
        <c:majorGridlines>
          <c:spPr>
            <a:ln w="12700">
              <a:solidFill>
                <a:srgbClr val="D3D3D3"/>
              </a:solidFill>
            </a:ln>
          </c:spPr>
        </c:majorGridlines>
        <c:title>
          <c:tx>
            <c:rich>
              <a:bodyPr/>
              <a:lstStyle/>
              <a:p>
                <a:pPr>
                  <a:defRPr sz="1000"/>
                </a:pPr>
                <a:r>
                  <a:rPr lang="sv-SE" b="0"/>
                  <a:t>Medelvärde</a:t>
                </a:r>
              </a:p>
            </c:rich>
          </c:tx>
          <c:overlay val="0"/>
        </c:title>
        <c:numFmt formatCode="General" sourceLinked="0"/>
        <c:majorTickMark val="out"/>
        <c:minorTickMark val="none"/>
        <c:tickLblPos val="nextTo"/>
        <c:spPr>
          <a:ln>
            <a:noFill/>
          </a:ln>
        </c:spPr>
        <c:txPr>
          <a:bodyPr/>
          <a:lstStyle/>
          <a:p>
            <a:pPr>
              <a:defRPr sz="1000" smtId="4294967295"/>
            </a:pPr>
            <a:endParaRPr lang="sv-SE"/>
          </a:p>
        </c:txPr>
        <c:crossAx val="67451136"/>
        <c:crosses val="max"/>
        <c:crossBetween val="between"/>
        <c:majorUnit val="1"/>
      </c:valAx>
    </c:plotArea>
    <c:legend>
      <c:legendPos val="r"/>
      <c:overlay val="0"/>
      <c:txPr>
        <a:bodyPr/>
        <a:lstStyle/>
        <a:p>
          <a:pPr>
            <a:defRPr sz="1000" smtId="4294967295"/>
          </a:pPr>
          <a:endParaRPr lang="sv-SE"/>
        </a:p>
      </c:txPr>
    </c:legend>
    <c:plotVisOnly val="1"/>
    <c:dispBlanksAs val="zero"/>
    <c:showDLblsOverMax val="1"/>
  </c:chart>
  <c:txPr>
    <a:bodyPr/>
    <a:lstStyle/>
    <a:p>
      <a:pPr>
        <a:defRPr sz="1800" smtId="4294967295"/>
      </a:pPr>
      <a:endParaRPr lang="sv-SE"/>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2">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9525" cap="rnd">
        <a:solidFill>
          <a:schemeClr val="phClr"/>
        </a:solidFill>
        <a:round/>
      </a:ln>
    </cs:spPr>
  </cs:dataPointLine>
  <cs:dataPointMarker>
    <cs:lnRef idx="0">
      <cs:styleClr val="auto"/>
    </cs:lnRef>
    <cs:fillRef idx="3">
      <cs:styleClr val="auto"/>
    </cs:fillRef>
    <cs:effectRef idx="2"/>
    <cs:fontRef idx="minor">
      <a:schemeClr val="tx2"/>
    </cs:fontRef>
    <cs:spPr>
      <a:ln w="9525">
        <a:solidFill>
          <a:schemeClr val="phClr"/>
        </a:solidFill>
        <a:round/>
      </a:ln>
    </cs:spPr>
  </cs:dataPointMarker>
  <cs:dataPointMarkerLayout symbol="circle" size="5"/>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9525" cap="rnd">
        <a:solidFill>
          <a:schemeClr val="phClr"/>
        </a:solidFill>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spPr>
      <a:ln>
        <a:solidFill>
          <a:schemeClr val="tx2">
            <a:lumMod val="40000"/>
            <a:lumOff val="60000"/>
          </a:schemeClr>
        </a:solidFill>
      </a:ln>
    </cs:spPr>
    <cs:defRPr sz="1197" kern="1200"/>
  </cs:valueAxis>
  <cs:wall>
    <cs:lnRef idx="0"/>
    <cs:fillRef idx="0"/>
    <cs:effectRef idx="0"/>
    <cs:fontRef idx="minor">
      <a:schemeClr val="tx2"/>
    </cs:fontRef>
  </cs:wall>
</cs:chartStyl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3CE939-4C6D-402A-8D99-77E0495DC96F}" type="doc">
      <dgm:prSet loTypeId="urn:microsoft.com/office/officeart/2005/8/layout/vProcess5" loCatId="process" qsTypeId="urn:microsoft.com/office/officeart/2005/8/quickstyle/simple1" qsCatId="simple" csTypeId="urn:microsoft.com/office/officeart/2005/8/colors/colorful3" csCatId="colorful" phldr="1"/>
      <dgm:spPr/>
      <dgm:t>
        <a:bodyPr/>
        <a:lstStyle/>
        <a:p>
          <a:endParaRPr lang="sv-SE"/>
        </a:p>
      </dgm:t>
    </dgm:pt>
    <dgm:pt modelId="{4B842862-2450-4E42-B690-A0875BD03E01}">
      <dgm:prSet phldrT="[Text]" custT="1"/>
      <dgm:spPr>
        <a:solidFill>
          <a:schemeClr val="accent5"/>
        </a:solidFill>
      </dgm:spPr>
      <dgm:t>
        <a:bodyPr/>
        <a:lstStyle/>
        <a:p>
          <a:r>
            <a:rPr lang="sv-SE" sz="1600" dirty="0">
              <a:solidFill>
                <a:schemeClr val="tx1"/>
              </a:solidFill>
              <a:latin typeface="Calibri" pitchFamily="34" charset="0"/>
            </a:rPr>
            <a:t>Granska er prioriteringsmatris. Vilka styrkor har ni och vilka faktorer är viktiga för medlemmarna? </a:t>
          </a:r>
        </a:p>
        <a:p>
          <a:r>
            <a:rPr lang="sv-SE" altLang="sv-SE" sz="1400" i="1" dirty="0">
              <a:solidFill>
                <a:schemeClr val="tx1"/>
              </a:solidFill>
              <a:latin typeface="Calibri" panose="020F0502020204030204" pitchFamily="34" charset="0"/>
            </a:rPr>
            <a:t>Läs igenom de öppna kommentarerna i er resultatrapport för att få ytterligare förståelse till resultatet.</a:t>
          </a:r>
          <a:endParaRPr lang="sv-SE" sz="1400" i="1" dirty="0">
            <a:solidFill>
              <a:schemeClr val="tx1"/>
            </a:solidFill>
          </a:endParaRPr>
        </a:p>
      </dgm:t>
    </dgm:pt>
    <dgm:pt modelId="{9B10CFFA-16B0-42F0-B997-4A92DFF4BCEE}" type="parTrans" cxnId="{A58A07AC-02C5-415F-82C1-0155587EEA68}">
      <dgm:prSet/>
      <dgm:spPr/>
      <dgm:t>
        <a:bodyPr/>
        <a:lstStyle/>
        <a:p>
          <a:endParaRPr lang="sv-SE" sz="1800"/>
        </a:p>
      </dgm:t>
    </dgm:pt>
    <dgm:pt modelId="{BCB701B7-5A87-4FB8-BB89-18D371C817DC}" type="sibTrans" cxnId="{A58A07AC-02C5-415F-82C1-0155587EEA68}">
      <dgm:prSet custT="1"/>
      <dgm:spPr>
        <a:solidFill>
          <a:srgbClr val="F0F0F0">
            <a:alpha val="90000"/>
          </a:srgbClr>
        </a:solidFill>
        <a:ln>
          <a:solidFill>
            <a:srgbClr val="F0F0F0">
              <a:alpha val="90000"/>
            </a:srgbClr>
          </a:solidFill>
        </a:ln>
      </dgm:spPr>
      <dgm:t>
        <a:bodyPr/>
        <a:lstStyle/>
        <a:p>
          <a:endParaRPr lang="sv-SE" sz="3600"/>
        </a:p>
      </dgm:t>
    </dgm:pt>
    <dgm:pt modelId="{F7A10D94-ED3B-4698-87A4-1D721624616E}">
      <dgm:prSet phldrT="[Text]" custT="1"/>
      <dgm:spPr>
        <a:solidFill>
          <a:schemeClr val="accent5">
            <a:lumMod val="90000"/>
          </a:schemeClr>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sv-SE" sz="1600" i="0" dirty="0">
              <a:solidFill>
                <a:schemeClr val="tx1"/>
              </a:solidFill>
              <a:latin typeface="Calibri" pitchFamily="34" charset="0"/>
            </a:rPr>
            <a:t>Fundera och besluta om vad er målsättning ska vara när det gäller nöjda medlemmar.</a:t>
          </a:r>
        </a:p>
        <a:p>
          <a:pPr marL="0" marR="0" lvl="0" indent="0" defTabSz="914400" eaLnBrk="1" fontAlgn="auto" latinLnBrk="0" hangingPunct="1">
            <a:lnSpc>
              <a:spcPct val="100000"/>
            </a:lnSpc>
            <a:spcBef>
              <a:spcPts val="0"/>
            </a:spcBef>
            <a:spcAft>
              <a:spcPts val="0"/>
            </a:spcAft>
            <a:buClrTx/>
            <a:buSzTx/>
            <a:buFontTx/>
            <a:buNone/>
            <a:tabLst/>
            <a:defRPr/>
          </a:pPr>
          <a:endParaRPr lang="sv-SE" sz="1400" i="1" dirty="0">
            <a:solidFill>
              <a:schemeClr val="tx1"/>
            </a:solidFill>
            <a:latin typeface="Calibri"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lang="sv-SE" sz="1400" i="1" dirty="0">
              <a:solidFill>
                <a:schemeClr val="tx1"/>
              </a:solidFill>
              <a:latin typeface="Calibri" pitchFamily="34" charset="0"/>
            </a:rPr>
            <a:t>När det gäller andelen nöjda medlemmar så är en vanlig målsättning 70% (betyg 4-5), eller högre.</a:t>
          </a:r>
        </a:p>
      </dgm:t>
    </dgm:pt>
    <dgm:pt modelId="{4149C2D4-4F5E-46B1-AB9E-3AB9F3B38B9D}" type="parTrans" cxnId="{52583D59-2D22-4184-BEC5-0EFE24998D41}">
      <dgm:prSet/>
      <dgm:spPr/>
      <dgm:t>
        <a:bodyPr/>
        <a:lstStyle/>
        <a:p>
          <a:endParaRPr lang="sv-SE" sz="1800"/>
        </a:p>
      </dgm:t>
    </dgm:pt>
    <dgm:pt modelId="{648DD7C5-3369-439F-97F4-C86D6C5E970B}" type="sibTrans" cxnId="{52583D59-2D22-4184-BEC5-0EFE24998D41}">
      <dgm:prSet custT="1"/>
      <dgm:spPr>
        <a:solidFill>
          <a:srgbClr val="F0F0F0"/>
        </a:solidFill>
      </dgm:spPr>
      <dgm:t>
        <a:bodyPr/>
        <a:lstStyle/>
        <a:p>
          <a:endParaRPr lang="sv-SE" sz="3600"/>
        </a:p>
      </dgm:t>
    </dgm:pt>
    <dgm:pt modelId="{CDCAF95E-A047-41AF-8EBB-278885F71791}">
      <dgm:prSet phldrT="[Text]" custT="1"/>
      <dgm:spPr>
        <a:solidFill>
          <a:schemeClr val="accent5">
            <a:lumMod val="75000"/>
          </a:schemeClr>
        </a:solidFill>
      </dgm:spPr>
      <dgm:t>
        <a:bodyPr/>
        <a:lstStyle/>
        <a:p>
          <a:r>
            <a:rPr lang="sv-SE" sz="1600" dirty="0">
              <a:solidFill>
                <a:schemeClr val="tx1"/>
              </a:solidFill>
              <a:latin typeface="Calibri" pitchFamily="34" charset="0"/>
            </a:rPr>
            <a:t>Prioritera era insatser.</a:t>
          </a:r>
          <a:br>
            <a:rPr lang="sv-SE" sz="1600" b="0" dirty="0">
              <a:solidFill>
                <a:schemeClr val="tx1"/>
              </a:solidFill>
              <a:latin typeface="Calibri" pitchFamily="34" charset="0"/>
            </a:rPr>
          </a:br>
          <a:br>
            <a:rPr lang="sv-SE" altLang="sv-SE" sz="1600" dirty="0">
              <a:solidFill>
                <a:schemeClr val="tx1"/>
              </a:solidFill>
              <a:latin typeface="Calibri" panose="020F0502020204030204" pitchFamily="34" charset="0"/>
            </a:rPr>
          </a:br>
          <a:r>
            <a:rPr lang="sv-SE" altLang="sv-SE" sz="1400" i="1" dirty="0">
              <a:solidFill>
                <a:schemeClr val="tx1"/>
              </a:solidFill>
              <a:latin typeface="Calibri" panose="020F0502020204030204" pitchFamily="34" charset="0"/>
            </a:rPr>
            <a:t>Fundera på vad ni som förening kan påverka/förbättra respektive vad ni inte kan påverka</a:t>
          </a:r>
          <a:r>
            <a:rPr lang="sv-SE" altLang="sv-SE" sz="1600" i="1" dirty="0">
              <a:solidFill>
                <a:schemeClr val="tx1"/>
              </a:solidFill>
              <a:latin typeface="Calibri" panose="020F0502020204030204" pitchFamily="34" charset="0"/>
            </a:rPr>
            <a:t>. </a:t>
          </a:r>
          <a:endParaRPr lang="sv-SE" sz="1600" dirty="0">
            <a:solidFill>
              <a:schemeClr val="tx1"/>
            </a:solidFill>
            <a:latin typeface="Calibri" pitchFamily="34" charset="0"/>
          </a:endParaRPr>
        </a:p>
      </dgm:t>
    </dgm:pt>
    <dgm:pt modelId="{1809CE59-76C3-405A-A1C6-E80187E8BA95}" type="parTrans" cxnId="{6EFA0233-5985-4543-8C95-0486A65916F4}">
      <dgm:prSet/>
      <dgm:spPr/>
      <dgm:t>
        <a:bodyPr/>
        <a:lstStyle/>
        <a:p>
          <a:endParaRPr lang="sv-SE" sz="1800"/>
        </a:p>
      </dgm:t>
    </dgm:pt>
    <dgm:pt modelId="{FCD9854F-7117-4281-B9B6-5F9F9D93A308}" type="sibTrans" cxnId="{6EFA0233-5985-4543-8C95-0486A65916F4}">
      <dgm:prSet custT="1"/>
      <dgm:spPr/>
      <dgm:t>
        <a:bodyPr/>
        <a:lstStyle/>
        <a:p>
          <a:endParaRPr lang="sv-SE" sz="3600"/>
        </a:p>
      </dgm:t>
    </dgm:pt>
    <dgm:pt modelId="{52F68885-32A7-4A21-8961-5314F0FEAA79}">
      <dgm:prSet phldrT="[Text]" custT="1"/>
      <dgm:spPr>
        <a:solidFill>
          <a:schemeClr val="accent5">
            <a:lumMod val="50000"/>
          </a:schemeClr>
        </a:solidFill>
      </dgm:spPr>
      <dgm:t>
        <a:bodyPr/>
        <a:lstStyle/>
        <a:p>
          <a:r>
            <a:rPr lang="sv-SE" sz="1600" dirty="0">
              <a:latin typeface="Calibri" pitchFamily="34" charset="0"/>
              <a:ea typeface="Calibri" pitchFamily="34" charset="0"/>
              <a:cs typeface="Calibri" pitchFamily="34" charset="0"/>
            </a:rPr>
            <a:t>Sätt resultatet i relation till andra nyckeltal i er verksamhet, exempelvis:</a:t>
          </a:r>
          <a:br>
            <a:rPr lang="sv-SE" sz="1600" dirty="0">
              <a:latin typeface="Calibri" pitchFamily="34" charset="0"/>
              <a:ea typeface="Calibri" pitchFamily="34" charset="0"/>
              <a:cs typeface="Calibri" pitchFamily="34" charset="0"/>
            </a:rPr>
          </a:br>
          <a:r>
            <a:rPr lang="sv-SE" sz="1600" b="1" dirty="0">
              <a:latin typeface="Calibri" pitchFamily="34" charset="0"/>
              <a:ea typeface="Calibri" pitchFamily="34" charset="0"/>
              <a:cs typeface="Calibri" pitchFamily="34" charset="0"/>
            </a:rPr>
            <a:t>-</a:t>
          </a:r>
          <a:r>
            <a:rPr lang="sv-SE" sz="1600" dirty="0">
              <a:latin typeface="Calibri" pitchFamily="34" charset="0"/>
              <a:ea typeface="Calibri" pitchFamily="34" charset="0"/>
              <a:cs typeface="Calibri" pitchFamily="34" charset="0"/>
            </a:rPr>
            <a:t> Antal medlemmar</a:t>
          </a:r>
          <a:br>
            <a:rPr lang="sv-SE" sz="1600" dirty="0">
              <a:latin typeface="Calibri" pitchFamily="34" charset="0"/>
              <a:ea typeface="Calibri" pitchFamily="34" charset="0"/>
              <a:cs typeface="Calibri" pitchFamily="34" charset="0"/>
            </a:rPr>
          </a:br>
          <a:r>
            <a:rPr lang="sv-SE" sz="1600" b="1" dirty="0">
              <a:latin typeface="Calibri" pitchFamily="34" charset="0"/>
              <a:ea typeface="Calibri" pitchFamily="34" charset="0"/>
              <a:cs typeface="Calibri" pitchFamily="34" charset="0"/>
            </a:rPr>
            <a:t>-</a:t>
          </a:r>
          <a:r>
            <a:rPr lang="sv-SE" sz="1600" dirty="0">
              <a:latin typeface="Calibri" pitchFamily="34" charset="0"/>
              <a:ea typeface="Calibri" pitchFamily="34" charset="0"/>
              <a:cs typeface="Calibri" pitchFamily="34" charset="0"/>
            </a:rPr>
            <a:t> Antal år som medlem</a:t>
          </a:r>
          <a:br>
            <a:rPr lang="sv-SE" sz="1600" dirty="0">
              <a:latin typeface="Calibri" pitchFamily="34" charset="0"/>
              <a:ea typeface="Calibri" pitchFamily="34" charset="0"/>
              <a:cs typeface="Calibri" pitchFamily="34" charset="0"/>
            </a:rPr>
          </a:br>
          <a:r>
            <a:rPr lang="sv-SE" sz="1400" i="1" dirty="0">
              <a:latin typeface="Calibri" pitchFamily="34" charset="0"/>
              <a:ea typeface="Calibri" pitchFamily="34" charset="0"/>
              <a:cs typeface="Calibri" pitchFamily="34" charset="0"/>
            </a:rPr>
            <a:t>Fundera på om det finns några samband mellan era nyckeltal och undersökningsresultatet?</a:t>
          </a:r>
          <a:r>
            <a:rPr lang="sv-SE" sz="1400" i="1" dirty="0">
              <a:latin typeface="Calibri" pitchFamily="34" charset="0"/>
            </a:rPr>
            <a:t> </a:t>
          </a:r>
          <a:endParaRPr lang="sv-SE" sz="1400" i="1" dirty="0"/>
        </a:p>
      </dgm:t>
    </dgm:pt>
    <dgm:pt modelId="{856A4DD4-85BE-4246-83E9-EB10B3229CC9}" type="parTrans" cxnId="{662414FC-2332-4439-A96D-FCE1F86B6CF5}">
      <dgm:prSet/>
      <dgm:spPr/>
      <dgm:t>
        <a:bodyPr/>
        <a:lstStyle/>
        <a:p>
          <a:endParaRPr lang="sv-SE" sz="1800"/>
        </a:p>
      </dgm:t>
    </dgm:pt>
    <dgm:pt modelId="{0DD606A7-DF13-43BD-97A8-169D5DA1A825}" type="sibTrans" cxnId="{662414FC-2332-4439-A96D-FCE1F86B6CF5}">
      <dgm:prSet custT="1"/>
      <dgm:spPr>
        <a:solidFill>
          <a:srgbClr val="BEC6C7"/>
        </a:solidFill>
      </dgm:spPr>
      <dgm:t>
        <a:bodyPr/>
        <a:lstStyle/>
        <a:p>
          <a:endParaRPr lang="sv-SE" sz="3600"/>
        </a:p>
      </dgm:t>
    </dgm:pt>
    <dgm:pt modelId="{8188E0C8-B93A-455C-AC0A-F7BD2DDD1A48}">
      <dgm:prSet phldrT="[Text]" custT="1"/>
      <dgm:spPr>
        <a:solidFill>
          <a:schemeClr val="accent5">
            <a:lumMod val="25000"/>
          </a:schemeClr>
        </a:solidFill>
      </dgm:spPr>
      <dgm:t>
        <a:bodyPr/>
        <a:lstStyle/>
        <a:p>
          <a:r>
            <a:rPr lang="sv-SE" altLang="sv-SE" sz="1500" dirty="0">
              <a:latin typeface="Calibri" panose="020F0502020204030204" pitchFamily="34" charset="0"/>
              <a:cs typeface="Calibri" panose="020F0502020204030204" pitchFamily="34" charset="0"/>
            </a:rPr>
            <a:t>Ta beslut om förbättringsområden som ni ska fokusera på. </a:t>
          </a:r>
          <a:br>
            <a:rPr lang="sv-SE" altLang="sv-SE" sz="1500" dirty="0">
              <a:latin typeface="Calibri" panose="020F0502020204030204" pitchFamily="34" charset="0"/>
              <a:cs typeface="Calibri" panose="020F0502020204030204" pitchFamily="34" charset="0"/>
            </a:rPr>
          </a:br>
          <a:r>
            <a:rPr lang="sv-SE" sz="1500" dirty="0">
              <a:latin typeface="Calibri" pitchFamily="34" charset="0"/>
              <a:ea typeface="Calibri" pitchFamily="34" charset="0"/>
              <a:cs typeface="Calibri" pitchFamily="34" charset="0"/>
            </a:rPr>
            <a:t>Sätt mål med hjälp av denna undersökning, gärna kopplat till andra nyckeltal i er verksamhet.</a:t>
          </a:r>
          <a:r>
            <a:rPr lang="sv-SE" sz="1500" dirty="0">
              <a:latin typeface="Calibri" panose="020F0502020204030204" pitchFamily="34" charset="0"/>
              <a:cs typeface="Calibri" panose="020F0502020204030204" pitchFamily="34" charset="0"/>
            </a:rPr>
            <a:t> </a:t>
          </a:r>
          <a:br>
            <a:rPr lang="sv-SE" altLang="sv-SE" sz="1500" dirty="0">
              <a:latin typeface="Calibri" panose="020F0502020204030204" pitchFamily="34" charset="0"/>
              <a:cs typeface="Calibri" panose="020F0502020204030204" pitchFamily="34" charset="0"/>
            </a:rPr>
          </a:br>
          <a:r>
            <a:rPr lang="sv-SE" altLang="sv-SE" sz="1500" dirty="0">
              <a:latin typeface="Calibri" panose="020F0502020204030204" pitchFamily="34" charset="0"/>
              <a:cs typeface="Calibri" panose="020F0502020204030204" pitchFamily="34" charset="0"/>
            </a:rPr>
            <a:t>Involvera medlemmarna, gärna i både beslut och i genomförande. </a:t>
          </a:r>
          <a:br>
            <a:rPr lang="sv-SE" altLang="sv-SE" sz="1500" dirty="0">
              <a:latin typeface="Calibri" panose="020F0502020204030204" pitchFamily="34" charset="0"/>
              <a:cs typeface="Calibri" panose="020F0502020204030204" pitchFamily="34" charset="0"/>
            </a:rPr>
          </a:br>
          <a:r>
            <a:rPr lang="sv-SE" altLang="sv-SE" sz="1500" dirty="0">
              <a:latin typeface="Calibri" panose="020F0502020204030204" pitchFamily="34" charset="0"/>
              <a:cs typeface="Calibri" panose="020F0502020204030204" pitchFamily="34" charset="0"/>
            </a:rPr>
            <a:t>Skapa handlingsplaner och påbörja förbättringsarbetet.</a:t>
          </a:r>
          <a:endParaRPr lang="sv-SE" sz="1500" dirty="0">
            <a:latin typeface="Calibri" panose="020F0502020204030204" pitchFamily="34" charset="0"/>
            <a:cs typeface="Calibri" panose="020F0502020204030204" pitchFamily="34" charset="0"/>
          </a:endParaRPr>
        </a:p>
      </dgm:t>
    </dgm:pt>
    <dgm:pt modelId="{8703E275-E26B-4D83-A3ED-6179491D3002}" type="parTrans" cxnId="{002FB4F8-CBB1-420A-A204-9E5475526CDE}">
      <dgm:prSet/>
      <dgm:spPr/>
      <dgm:t>
        <a:bodyPr/>
        <a:lstStyle/>
        <a:p>
          <a:endParaRPr lang="sv-SE" sz="1800"/>
        </a:p>
      </dgm:t>
    </dgm:pt>
    <dgm:pt modelId="{0A121F54-3E21-4C3C-9FE9-A7626964AB2F}" type="sibTrans" cxnId="{002FB4F8-CBB1-420A-A204-9E5475526CDE}">
      <dgm:prSet/>
      <dgm:spPr/>
      <dgm:t>
        <a:bodyPr/>
        <a:lstStyle/>
        <a:p>
          <a:endParaRPr lang="sv-SE" sz="1800"/>
        </a:p>
      </dgm:t>
    </dgm:pt>
    <dgm:pt modelId="{1323F820-DD8A-4A8D-86E2-2E9A0ABA9D20}" type="pres">
      <dgm:prSet presAssocID="{963CE939-4C6D-402A-8D99-77E0495DC96F}" presName="outerComposite" presStyleCnt="0">
        <dgm:presLayoutVars>
          <dgm:chMax val="5"/>
          <dgm:dir/>
          <dgm:resizeHandles val="exact"/>
        </dgm:presLayoutVars>
      </dgm:prSet>
      <dgm:spPr/>
    </dgm:pt>
    <dgm:pt modelId="{17430764-C05F-4F5F-92A5-12CD6924B302}" type="pres">
      <dgm:prSet presAssocID="{963CE939-4C6D-402A-8D99-77E0495DC96F}" presName="dummyMaxCanvas" presStyleCnt="0">
        <dgm:presLayoutVars/>
      </dgm:prSet>
      <dgm:spPr/>
    </dgm:pt>
    <dgm:pt modelId="{85519EC2-2367-4247-8DE2-B6A0A2BB4248}" type="pres">
      <dgm:prSet presAssocID="{963CE939-4C6D-402A-8D99-77E0495DC96F}" presName="FiveNodes_1" presStyleLbl="node1" presStyleIdx="0" presStyleCnt="5" custLinFactNeighborY="6858">
        <dgm:presLayoutVars>
          <dgm:bulletEnabled val="1"/>
        </dgm:presLayoutVars>
      </dgm:prSet>
      <dgm:spPr/>
    </dgm:pt>
    <dgm:pt modelId="{5105B303-4DA8-4814-9242-A523E34EBEB6}" type="pres">
      <dgm:prSet presAssocID="{963CE939-4C6D-402A-8D99-77E0495DC96F}" presName="FiveNodes_2" presStyleLbl="node1" presStyleIdx="1" presStyleCnt="5" custLinFactNeighborX="1025" custLinFactNeighborY="-1922">
        <dgm:presLayoutVars>
          <dgm:bulletEnabled val="1"/>
        </dgm:presLayoutVars>
      </dgm:prSet>
      <dgm:spPr/>
    </dgm:pt>
    <dgm:pt modelId="{C25C7868-AFF2-4428-A032-64D74B64E08F}" type="pres">
      <dgm:prSet presAssocID="{963CE939-4C6D-402A-8D99-77E0495DC96F}" presName="FiveNodes_3" presStyleLbl="node1" presStyleIdx="2" presStyleCnt="5" custScaleY="110421" custLinFactNeighborY="-1927">
        <dgm:presLayoutVars>
          <dgm:bulletEnabled val="1"/>
        </dgm:presLayoutVars>
      </dgm:prSet>
      <dgm:spPr/>
    </dgm:pt>
    <dgm:pt modelId="{A69D483D-B119-4E88-BDEA-F9E751434BCF}" type="pres">
      <dgm:prSet presAssocID="{963CE939-4C6D-402A-8D99-77E0495DC96F}" presName="FiveNodes_4" presStyleLbl="node1" presStyleIdx="3" presStyleCnt="5" custScaleY="106970">
        <dgm:presLayoutVars>
          <dgm:bulletEnabled val="1"/>
        </dgm:presLayoutVars>
      </dgm:prSet>
      <dgm:spPr/>
    </dgm:pt>
    <dgm:pt modelId="{70EE018E-8E4A-4F03-B048-31CC7E277B78}" type="pres">
      <dgm:prSet presAssocID="{963CE939-4C6D-402A-8D99-77E0495DC96F}" presName="FiveNodes_5" presStyleLbl="node1" presStyleIdx="4" presStyleCnt="5" custLinFactNeighborY="-3048">
        <dgm:presLayoutVars>
          <dgm:bulletEnabled val="1"/>
        </dgm:presLayoutVars>
      </dgm:prSet>
      <dgm:spPr/>
    </dgm:pt>
    <dgm:pt modelId="{70C0E0D7-0C4B-4B5B-A8FB-340DE57AEFC7}" type="pres">
      <dgm:prSet presAssocID="{963CE939-4C6D-402A-8D99-77E0495DC96F}" presName="FiveConn_1-2" presStyleLbl="fgAccFollowNode1" presStyleIdx="0" presStyleCnt="4">
        <dgm:presLayoutVars>
          <dgm:bulletEnabled val="1"/>
        </dgm:presLayoutVars>
      </dgm:prSet>
      <dgm:spPr/>
    </dgm:pt>
    <dgm:pt modelId="{C0C3FE62-72B6-47D1-B80A-1DAE7DC8B5D9}" type="pres">
      <dgm:prSet presAssocID="{963CE939-4C6D-402A-8D99-77E0495DC96F}" presName="FiveConn_2-3" presStyleLbl="fgAccFollowNode1" presStyleIdx="1" presStyleCnt="4">
        <dgm:presLayoutVars>
          <dgm:bulletEnabled val="1"/>
        </dgm:presLayoutVars>
      </dgm:prSet>
      <dgm:spPr/>
    </dgm:pt>
    <dgm:pt modelId="{BE11F823-7B42-40DD-8EF5-2BC2DFA0E283}" type="pres">
      <dgm:prSet presAssocID="{963CE939-4C6D-402A-8D99-77E0495DC96F}" presName="FiveConn_3-4" presStyleLbl="fgAccFollowNode1" presStyleIdx="2" presStyleCnt="4">
        <dgm:presLayoutVars>
          <dgm:bulletEnabled val="1"/>
        </dgm:presLayoutVars>
      </dgm:prSet>
      <dgm:spPr/>
    </dgm:pt>
    <dgm:pt modelId="{FC106325-C799-442C-AD80-3C03416D13BF}" type="pres">
      <dgm:prSet presAssocID="{963CE939-4C6D-402A-8D99-77E0495DC96F}" presName="FiveConn_4-5" presStyleLbl="fgAccFollowNode1" presStyleIdx="3" presStyleCnt="4">
        <dgm:presLayoutVars>
          <dgm:bulletEnabled val="1"/>
        </dgm:presLayoutVars>
      </dgm:prSet>
      <dgm:spPr/>
    </dgm:pt>
    <dgm:pt modelId="{96C05217-CE48-4DF5-96B3-231A8A613B1E}" type="pres">
      <dgm:prSet presAssocID="{963CE939-4C6D-402A-8D99-77E0495DC96F}" presName="FiveNodes_1_text" presStyleLbl="node1" presStyleIdx="4" presStyleCnt="5">
        <dgm:presLayoutVars>
          <dgm:bulletEnabled val="1"/>
        </dgm:presLayoutVars>
      </dgm:prSet>
      <dgm:spPr/>
    </dgm:pt>
    <dgm:pt modelId="{5D5F32C1-92FD-4934-8659-CDDE0D27507D}" type="pres">
      <dgm:prSet presAssocID="{963CE939-4C6D-402A-8D99-77E0495DC96F}" presName="FiveNodes_2_text" presStyleLbl="node1" presStyleIdx="4" presStyleCnt="5">
        <dgm:presLayoutVars>
          <dgm:bulletEnabled val="1"/>
        </dgm:presLayoutVars>
      </dgm:prSet>
      <dgm:spPr/>
    </dgm:pt>
    <dgm:pt modelId="{213C2131-07CD-47A1-BECF-A8A76414A75D}" type="pres">
      <dgm:prSet presAssocID="{963CE939-4C6D-402A-8D99-77E0495DC96F}" presName="FiveNodes_3_text" presStyleLbl="node1" presStyleIdx="4" presStyleCnt="5">
        <dgm:presLayoutVars>
          <dgm:bulletEnabled val="1"/>
        </dgm:presLayoutVars>
      </dgm:prSet>
      <dgm:spPr/>
    </dgm:pt>
    <dgm:pt modelId="{1B6EB3A1-D599-4479-8C21-DFB9499A8515}" type="pres">
      <dgm:prSet presAssocID="{963CE939-4C6D-402A-8D99-77E0495DC96F}" presName="FiveNodes_4_text" presStyleLbl="node1" presStyleIdx="4" presStyleCnt="5">
        <dgm:presLayoutVars>
          <dgm:bulletEnabled val="1"/>
        </dgm:presLayoutVars>
      </dgm:prSet>
      <dgm:spPr/>
    </dgm:pt>
    <dgm:pt modelId="{F233E97E-2D42-448A-81EC-1B066D55977F}" type="pres">
      <dgm:prSet presAssocID="{963CE939-4C6D-402A-8D99-77E0495DC96F}" presName="FiveNodes_5_text" presStyleLbl="node1" presStyleIdx="4" presStyleCnt="5">
        <dgm:presLayoutVars>
          <dgm:bulletEnabled val="1"/>
        </dgm:presLayoutVars>
      </dgm:prSet>
      <dgm:spPr/>
    </dgm:pt>
  </dgm:ptLst>
  <dgm:cxnLst>
    <dgm:cxn modelId="{7C9CD903-6571-4679-AA38-ECCFDF8366E3}" type="presOf" srcId="{52F68885-32A7-4A21-8961-5314F0FEAA79}" destId="{1B6EB3A1-D599-4479-8C21-DFB9499A8515}" srcOrd="1" destOrd="0" presId="urn:microsoft.com/office/officeart/2005/8/layout/vProcess5"/>
    <dgm:cxn modelId="{6163CD0E-58E2-4707-A17E-5F8347212056}" type="presOf" srcId="{F7A10D94-ED3B-4698-87A4-1D721624616E}" destId="{5D5F32C1-92FD-4934-8659-CDDE0D27507D}" srcOrd="1" destOrd="0" presId="urn:microsoft.com/office/officeart/2005/8/layout/vProcess5"/>
    <dgm:cxn modelId="{62F5EC10-4505-4FAC-8EBC-E2BDADFF6D96}" type="presOf" srcId="{8188E0C8-B93A-455C-AC0A-F7BD2DDD1A48}" destId="{70EE018E-8E4A-4F03-B048-31CC7E277B78}" srcOrd="0" destOrd="0" presId="urn:microsoft.com/office/officeart/2005/8/layout/vProcess5"/>
    <dgm:cxn modelId="{FD8CB521-C979-4FC1-8EDA-0D21E072671E}" type="presOf" srcId="{648DD7C5-3369-439F-97F4-C86D6C5E970B}" destId="{C0C3FE62-72B6-47D1-B80A-1DAE7DC8B5D9}" srcOrd="0" destOrd="0" presId="urn:microsoft.com/office/officeart/2005/8/layout/vProcess5"/>
    <dgm:cxn modelId="{6EFA0233-5985-4543-8C95-0486A65916F4}" srcId="{963CE939-4C6D-402A-8D99-77E0495DC96F}" destId="{CDCAF95E-A047-41AF-8EBB-278885F71791}" srcOrd="2" destOrd="0" parTransId="{1809CE59-76C3-405A-A1C6-E80187E8BA95}" sibTransId="{FCD9854F-7117-4281-B9B6-5F9F9D93A308}"/>
    <dgm:cxn modelId="{B8670434-A5E7-4C1B-9665-D4C90CBB5522}" type="presOf" srcId="{CDCAF95E-A047-41AF-8EBB-278885F71791}" destId="{213C2131-07CD-47A1-BECF-A8A76414A75D}" srcOrd="1" destOrd="0" presId="urn:microsoft.com/office/officeart/2005/8/layout/vProcess5"/>
    <dgm:cxn modelId="{98FA6540-2A6C-43D8-857F-78B6A11DDB84}" type="presOf" srcId="{963CE939-4C6D-402A-8D99-77E0495DC96F}" destId="{1323F820-DD8A-4A8D-86E2-2E9A0ABA9D20}" srcOrd="0" destOrd="0" presId="urn:microsoft.com/office/officeart/2005/8/layout/vProcess5"/>
    <dgm:cxn modelId="{C7105141-0113-4C37-9360-CB3EC87ABE36}" type="presOf" srcId="{CDCAF95E-A047-41AF-8EBB-278885F71791}" destId="{C25C7868-AFF2-4428-A032-64D74B64E08F}" srcOrd="0" destOrd="0" presId="urn:microsoft.com/office/officeart/2005/8/layout/vProcess5"/>
    <dgm:cxn modelId="{81464143-5284-444F-B16F-D99277DE763E}" type="presOf" srcId="{0DD606A7-DF13-43BD-97A8-169D5DA1A825}" destId="{FC106325-C799-442C-AD80-3C03416D13BF}" srcOrd="0" destOrd="0" presId="urn:microsoft.com/office/officeart/2005/8/layout/vProcess5"/>
    <dgm:cxn modelId="{10589165-EB95-423E-9EA5-5A29052AF2D0}" type="presOf" srcId="{FCD9854F-7117-4281-B9B6-5F9F9D93A308}" destId="{BE11F823-7B42-40DD-8EF5-2BC2DFA0E283}" srcOrd="0" destOrd="0" presId="urn:microsoft.com/office/officeart/2005/8/layout/vProcess5"/>
    <dgm:cxn modelId="{2699FD67-5F60-4A35-B372-D5476EBC22F6}" type="presOf" srcId="{F7A10D94-ED3B-4698-87A4-1D721624616E}" destId="{5105B303-4DA8-4814-9242-A523E34EBEB6}" srcOrd="0" destOrd="0" presId="urn:microsoft.com/office/officeart/2005/8/layout/vProcess5"/>
    <dgm:cxn modelId="{4962AC76-AA91-454D-98F2-5CC3FB21F31A}" type="presOf" srcId="{8188E0C8-B93A-455C-AC0A-F7BD2DDD1A48}" destId="{F233E97E-2D42-448A-81EC-1B066D55977F}" srcOrd="1" destOrd="0" presId="urn:microsoft.com/office/officeart/2005/8/layout/vProcess5"/>
    <dgm:cxn modelId="{52583D59-2D22-4184-BEC5-0EFE24998D41}" srcId="{963CE939-4C6D-402A-8D99-77E0495DC96F}" destId="{F7A10D94-ED3B-4698-87A4-1D721624616E}" srcOrd="1" destOrd="0" parTransId="{4149C2D4-4F5E-46B1-AB9E-3AB9F3B38B9D}" sibTransId="{648DD7C5-3369-439F-97F4-C86D6C5E970B}"/>
    <dgm:cxn modelId="{7FF5E2A1-1F31-498B-938D-B746D865AB18}" type="presOf" srcId="{4B842862-2450-4E42-B690-A0875BD03E01}" destId="{96C05217-CE48-4DF5-96B3-231A8A613B1E}" srcOrd="1" destOrd="0" presId="urn:microsoft.com/office/officeart/2005/8/layout/vProcess5"/>
    <dgm:cxn modelId="{A58A07AC-02C5-415F-82C1-0155587EEA68}" srcId="{963CE939-4C6D-402A-8D99-77E0495DC96F}" destId="{4B842862-2450-4E42-B690-A0875BD03E01}" srcOrd="0" destOrd="0" parTransId="{9B10CFFA-16B0-42F0-B997-4A92DFF4BCEE}" sibTransId="{BCB701B7-5A87-4FB8-BB89-18D371C817DC}"/>
    <dgm:cxn modelId="{2FF78ECE-B8E6-4035-98FF-A59B008DFB09}" type="presOf" srcId="{52F68885-32A7-4A21-8961-5314F0FEAA79}" destId="{A69D483D-B119-4E88-BDEA-F9E751434BCF}" srcOrd="0" destOrd="0" presId="urn:microsoft.com/office/officeart/2005/8/layout/vProcess5"/>
    <dgm:cxn modelId="{1C3D99D2-C42D-47BF-BAB8-676A674A29A2}" type="presOf" srcId="{BCB701B7-5A87-4FB8-BB89-18D371C817DC}" destId="{70C0E0D7-0C4B-4B5B-A8FB-340DE57AEFC7}" srcOrd="0" destOrd="0" presId="urn:microsoft.com/office/officeart/2005/8/layout/vProcess5"/>
    <dgm:cxn modelId="{992B98DC-124B-4FE8-A042-7DB178194221}" type="presOf" srcId="{4B842862-2450-4E42-B690-A0875BD03E01}" destId="{85519EC2-2367-4247-8DE2-B6A0A2BB4248}" srcOrd="0" destOrd="0" presId="urn:microsoft.com/office/officeart/2005/8/layout/vProcess5"/>
    <dgm:cxn modelId="{002FB4F8-CBB1-420A-A204-9E5475526CDE}" srcId="{963CE939-4C6D-402A-8D99-77E0495DC96F}" destId="{8188E0C8-B93A-455C-AC0A-F7BD2DDD1A48}" srcOrd="4" destOrd="0" parTransId="{8703E275-E26B-4D83-A3ED-6179491D3002}" sibTransId="{0A121F54-3E21-4C3C-9FE9-A7626964AB2F}"/>
    <dgm:cxn modelId="{662414FC-2332-4439-A96D-FCE1F86B6CF5}" srcId="{963CE939-4C6D-402A-8D99-77E0495DC96F}" destId="{52F68885-32A7-4A21-8961-5314F0FEAA79}" srcOrd="3" destOrd="0" parTransId="{856A4DD4-85BE-4246-83E9-EB10B3229CC9}" sibTransId="{0DD606A7-DF13-43BD-97A8-169D5DA1A825}"/>
    <dgm:cxn modelId="{6D6D8439-B109-4AFC-BBCA-C0D8D50AB060}" type="presParOf" srcId="{1323F820-DD8A-4A8D-86E2-2E9A0ABA9D20}" destId="{17430764-C05F-4F5F-92A5-12CD6924B302}" srcOrd="0" destOrd="0" presId="urn:microsoft.com/office/officeart/2005/8/layout/vProcess5"/>
    <dgm:cxn modelId="{9189E2F7-55C0-4E69-A23F-D4F79333C751}" type="presParOf" srcId="{1323F820-DD8A-4A8D-86E2-2E9A0ABA9D20}" destId="{85519EC2-2367-4247-8DE2-B6A0A2BB4248}" srcOrd="1" destOrd="0" presId="urn:microsoft.com/office/officeart/2005/8/layout/vProcess5"/>
    <dgm:cxn modelId="{AD5DED53-9542-46A3-BE50-C69D3458DDC3}" type="presParOf" srcId="{1323F820-DD8A-4A8D-86E2-2E9A0ABA9D20}" destId="{5105B303-4DA8-4814-9242-A523E34EBEB6}" srcOrd="2" destOrd="0" presId="urn:microsoft.com/office/officeart/2005/8/layout/vProcess5"/>
    <dgm:cxn modelId="{149D8AC8-9C2D-407A-93CC-3DE485DC03EF}" type="presParOf" srcId="{1323F820-DD8A-4A8D-86E2-2E9A0ABA9D20}" destId="{C25C7868-AFF2-4428-A032-64D74B64E08F}" srcOrd="3" destOrd="0" presId="urn:microsoft.com/office/officeart/2005/8/layout/vProcess5"/>
    <dgm:cxn modelId="{303CAC9B-35F2-4095-97BE-E0CC024FB08D}" type="presParOf" srcId="{1323F820-DD8A-4A8D-86E2-2E9A0ABA9D20}" destId="{A69D483D-B119-4E88-BDEA-F9E751434BCF}" srcOrd="4" destOrd="0" presId="urn:microsoft.com/office/officeart/2005/8/layout/vProcess5"/>
    <dgm:cxn modelId="{9B0A3DD0-0B3F-4F20-9589-EA6ED78997F5}" type="presParOf" srcId="{1323F820-DD8A-4A8D-86E2-2E9A0ABA9D20}" destId="{70EE018E-8E4A-4F03-B048-31CC7E277B78}" srcOrd="5" destOrd="0" presId="urn:microsoft.com/office/officeart/2005/8/layout/vProcess5"/>
    <dgm:cxn modelId="{F6F7D0E9-6BAB-4208-BC7D-4417C041327A}" type="presParOf" srcId="{1323F820-DD8A-4A8D-86E2-2E9A0ABA9D20}" destId="{70C0E0D7-0C4B-4B5B-A8FB-340DE57AEFC7}" srcOrd="6" destOrd="0" presId="urn:microsoft.com/office/officeart/2005/8/layout/vProcess5"/>
    <dgm:cxn modelId="{F62E6054-C745-49A4-9F45-2BE5ABBE5F9E}" type="presParOf" srcId="{1323F820-DD8A-4A8D-86E2-2E9A0ABA9D20}" destId="{C0C3FE62-72B6-47D1-B80A-1DAE7DC8B5D9}" srcOrd="7" destOrd="0" presId="urn:microsoft.com/office/officeart/2005/8/layout/vProcess5"/>
    <dgm:cxn modelId="{289ACC20-B9C2-46C0-897A-7F4B4E76AA7A}" type="presParOf" srcId="{1323F820-DD8A-4A8D-86E2-2E9A0ABA9D20}" destId="{BE11F823-7B42-40DD-8EF5-2BC2DFA0E283}" srcOrd="8" destOrd="0" presId="urn:microsoft.com/office/officeart/2005/8/layout/vProcess5"/>
    <dgm:cxn modelId="{45C228A8-0833-4B62-81AC-9966217CE1DB}" type="presParOf" srcId="{1323F820-DD8A-4A8D-86E2-2E9A0ABA9D20}" destId="{FC106325-C799-442C-AD80-3C03416D13BF}" srcOrd="9" destOrd="0" presId="urn:microsoft.com/office/officeart/2005/8/layout/vProcess5"/>
    <dgm:cxn modelId="{82C8710A-FA43-43A5-9EFC-8C72021C24BA}" type="presParOf" srcId="{1323F820-DD8A-4A8D-86E2-2E9A0ABA9D20}" destId="{96C05217-CE48-4DF5-96B3-231A8A613B1E}" srcOrd="10" destOrd="0" presId="urn:microsoft.com/office/officeart/2005/8/layout/vProcess5"/>
    <dgm:cxn modelId="{6C81DDC2-3A53-4551-9EED-53C3ACB6451E}" type="presParOf" srcId="{1323F820-DD8A-4A8D-86E2-2E9A0ABA9D20}" destId="{5D5F32C1-92FD-4934-8659-CDDE0D27507D}" srcOrd="11" destOrd="0" presId="urn:microsoft.com/office/officeart/2005/8/layout/vProcess5"/>
    <dgm:cxn modelId="{A29211E3-5EDC-477F-9F9E-6FF3C098869C}" type="presParOf" srcId="{1323F820-DD8A-4A8D-86E2-2E9A0ABA9D20}" destId="{213C2131-07CD-47A1-BECF-A8A76414A75D}" srcOrd="12" destOrd="0" presId="urn:microsoft.com/office/officeart/2005/8/layout/vProcess5"/>
    <dgm:cxn modelId="{44961898-ACE0-42F4-B411-A6D9EE9C09C1}" type="presParOf" srcId="{1323F820-DD8A-4A8D-86E2-2E9A0ABA9D20}" destId="{1B6EB3A1-D599-4479-8C21-DFB9499A8515}" srcOrd="13" destOrd="0" presId="urn:microsoft.com/office/officeart/2005/8/layout/vProcess5"/>
    <dgm:cxn modelId="{DFF0A106-8230-4146-9F83-2CD6FAA99790}" type="presParOf" srcId="{1323F820-DD8A-4A8D-86E2-2E9A0ABA9D20}" destId="{F233E97E-2D42-448A-81EC-1B066D55977F}"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519EC2-2367-4247-8DE2-B6A0A2BB4248}">
      <dsp:nvSpPr>
        <dsp:cNvPr id="0" name=""/>
        <dsp:cNvSpPr/>
      </dsp:nvSpPr>
      <dsp:spPr>
        <a:xfrm>
          <a:off x="0" y="66545"/>
          <a:ext cx="8760493" cy="970330"/>
        </a:xfrm>
        <a:prstGeom prst="roundRect">
          <a:avLst>
            <a:gd name="adj" fmla="val 10000"/>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sv-SE" sz="1600" kern="1200" dirty="0">
              <a:solidFill>
                <a:schemeClr val="tx1"/>
              </a:solidFill>
              <a:latin typeface="Calibri" pitchFamily="34" charset="0"/>
            </a:rPr>
            <a:t>Granska er prioriteringsmatris. Vilka styrkor har ni och vilka faktorer är viktiga för medlemmarna? </a:t>
          </a:r>
        </a:p>
        <a:p>
          <a:pPr marL="0" lvl="0" indent="0" algn="l" defTabSz="711200">
            <a:lnSpc>
              <a:spcPct val="90000"/>
            </a:lnSpc>
            <a:spcBef>
              <a:spcPct val="0"/>
            </a:spcBef>
            <a:spcAft>
              <a:spcPct val="35000"/>
            </a:spcAft>
            <a:buNone/>
          </a:pPr>
          <a:r>
            <a:rPr lang="sv-SE" altLang="sv-SE" sz="1400" i="1" kern="1200" dirty="0">
              <a:solidFill>
                <a:schemeClr val="tx1"/>
              </a:solidFill>
              <a:latin typeface="Calibri" panose="020F0502020204030204" pitchFamily="34" charset="0"/>
            </a:rPr>
            <a:t>Läs igenom de öppna kommentarerna i er resultatrapport för att få ytterligare förståelse till resultatet.</a:t>
          </a:r>
          <a:endParaRPr lang="sv-SE" sz="1400" i="1" kern="1200" dirty="0">
            <a:solidFill>
              <a:schemeClr val="tx1"/>
            </a:solidFill>
          </a:endParaRPr>
        </a:p>
      </dsp:txBody>
      <dsp:txXfrm>
        <a:off x="28420" y="94965"/>
        <a:ext cx="7599901" cy="913490"/>
      </dsp:txXfrm>
    </dsp:sp>
    <dsp:sp modelId="{5105B303-4DA8-4814-9242-A523E34EBEB6}">
      <dsp:nvSpPr>
        <dsp:cNvPr id="0" name=""/>
        <dsp:cNvSpPr/>
      </dsp:nvSpPr>
      <dsp:spPr>
        <a:xfrm>
          <a:off x="743987" y="1086449"/>
          <a:ext cx="8760493" cy="970330"/>
        </a:xfrm>
        <a:prstGeom prst="roundRect">
          <a:avLst>
            <a:gd name="adj" fmla="val 10000"/>
          </a:avLst>
        </a:prstGeom>
        <a:solidFill>
          <a:schemeClr val="accent5">
            <a:lumMod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sv-SE" sz="1600" i="0" kern="1200" dirty="0">
              <a:solidFill>
                <a:schemeClr val="tx1"/>
              </a:solidFill>
              <a:latin typeface="Calibri" pitchFamily="34" charset="0"/>
            </a:rPr>
            <a:t>Fundera och besluta om vad er målsättning ska vara när det gäller nöjda medlemmar.</a:t>
          </a:r>
        </a:p>
        <a:p>
          <a:pPr marL="0" marR="0" lvl="0" indent="0" algn="l" defTabSz="914400" eaLnBrk="1" fontAlgn="auto" latinLnBrk="0" hangingPunct="1">
            <a:lnSpc>
              <a:spcPct val="100000"/>
            </a:lnSpc>
            <a:spcBef>
              <a:spcPct val="0"/>
            </a:spcBef>
            <a:spcAft>
              <a:spcPts val="0"/>
            </a:spcAft>
            <a:buClrTx/>
            <a:buSzTx/>
            <a:buFontTx/>
            <a:buNone/>
            <a:tabLst/>
            <a:defRPr/>
          </a:pPr>
          <a:endParaRPr lang="sv-SE" sz="1400" i="1" kern="1200" dirty="0">
            <a:solidFill>
              <a:schemeClr val="tx1"/>
            </a:solidFill>
            <a:latin typeface="Calibri" pitchFamily="34" charset="0"/>
          </a:endParaRPr>
        </a:p>
        <a:p>
          <a:pPr marL="0" marR="0" lvl="0" indent="0" algn="l" defTabSz="914400" eaLnBrk="1" fontAlgn="auto" latinLnBrk="0" hangingPunct="1">
            <a:lnSpc>
              <a:spcPct val="100000"/>
            </a:lnSpc>
            <a:spcBef>
              <a:spcPct val="0"/>
            </a:spcBef>
            <a:spcAft>
              <a:spcPts val="0"/>
            </a:spcAft>
            <a:buClrTx/>
            <a:buSzTx/>
            <a:buFontTx/>
            <a:buNone/>
            <a:tabLst/>
            <a:defRPr/>
          </a:pPr>
          <a:r>
            <a:rPr lang="sv-SE" sz="1400" i="1" kern="1200" dirty="0">
              <a:solidFill>
                <a:schemeClr val="tx1"/>
              </a:solidFill>
              <a:latin typeface="Calibri" pitchFamily="34" charset="0"/>
            </a:rPr>
            <a:t>När det gäller andelen nöjda medlemmar så är en vanlig målsättning 70% (betyg 4-5), eller högre.</a:t>
          </a:r>
        </a:p>
      </dsp:txBody>
      <dsp:txXfrm>
        <a:off x="772407" y="1114869"/>
        <a:ext cx="7418745" cy="913490"/>
      </dsp:txXfrm>
    </dsp:sp>
    <dsp:sp modelId="{C25C7868-AFF2-4428-A032-64D74B64E08F}">
      <dsp:nvSpPr>
        <dsp:cNvPr id="0" name=""/>
        <dsp:cNvSpPr/>
      </dsp:nvSpPr>
      <dsp:spPr>
        <a:xfrm>
          <a:off x="1308385" y="2140940"/>
          <a:ext cx="8760493" cy="1071449"/>
        </a:xfrm>
        <a:prstGeom prst="roundRect">
          <a:avLst>
            <a:gd name="adj" fmla="val 10000"/>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sv-SE" sz="1600" kern="1200" dirty="0">
              <a:solidFill>
                <a:schemeClr val="tx1"/>
              </a:solidFill>
              <a:latin typeface="Calibri" pitchFamily="34" charset="0"/>
            </a:rPr>
            <a:t>Prioritera era insatser.</a:t>
          </a:r>
          <a:br>
            <a:rPr lang="sv-SE" sz="1600" b="0" kern="1200" dirty="0">
              <a:solidFill>
                <a:schemeClr val="tx1"/>
              </a:solidFill>
              <a:latin typeface="Calibri" pitchFamily="34" charset="0"/>
            </a:rPr>
          </a:br>
          <a:br>
            <a:rPr lang="sv-SE" altLang="sv-SE" sz="1600" kern="1200" dirty="0">
              <a:solidFill>
                <a:schemeClr val="tx1"/>
              </a:solidFill>
              <a:latin typeface="Calibri" panose="020F0502020204030204" pitchFamily="34" charset="0"/>
            </a:rPr>
          </a:br>
          <a:r>
            <a:rPr lang="sv-SE" altLang="sv-SE" sz="1400" i="1" kern="1200" dirty="0">
              <a:solidFill>
                <a:schemeClr val="tx1"/>
              </a:solidFill>
              <a:latin typeface="Calibri" panose="020F0502020204030204" pitchFamily="34" charset="0"/>
            </a:rPr>
            <a:t>Fundera på vad ni som förening kan påverka/förbättra respektive vad ni inte kan påverka</a:t>
          </a:r>
          <a:r>
            <a:rPr lang="sv-SE" altLang="sv-SE" sz="1600" i="1" kern="1200" dirty="0">
              <a:solidFill>
                <a:schemeClr val="tx1"/>
              </a:solidFill>
              <a:latin typeface="Calibri" panose="020F0502020204030204" pitchFamily="34" charset="0"/>
            </a:rPr>
            <a:t>. </a:t>
          </a:r>
          <a:endParaRPr lang="sv-SE" sz="1600" kern="1200" dirty="0">
            <a:solidFill>
              <a:schemeClr val="tx1"/>
            </a:solidFill>
            <a:latin typeface="Calibri" pitchFamily="34" charset="0"/>
          </a:endParaRPr>
        </a:p>
      </dsp:txBody>
      <dsp:txXfrm>
        <a:off x="1339767" y="2172322"/>
        <a:ext cx="7412821" cy="1008685"/>
      </dsp:txXfrm>
    </dsp:sp>
    <dsp:sp modelId="{A69D483D-B119-4E88-BDEA-F9E751434BCF}">
      <dsp:nvSpPr>
        <dsp:cNvPr id="0" name=""/>
        <dsp:cNvSpPr/>
      </dsp:nvSpPr>
      <dsp:spPr>
        <a:xfrm>
          <a:off x="1962578" y="3281481"/>
          <a:ext cx="8760493" cy="1037962"/>
        </a:xfrm>
        <a:prstGeom prst="roundRect">
          <a:avLst>
            <a:gd name="adj" fmla="val 10000"/>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sv-SE" sz="1600" kern="1200" dirty="0">
              <a:latin typeface="Calibri" pitchFamily="34" charset="0"/>
              <a:ea typeface="Calibri" pitchFamily="34" charset="0"/>
              <a:cs typeface="Calibri" pitchFamily="34" charset="0"/>
            </a:rPr>
            <a:t>Sätt resultatet i relation till andra nyckeltal i er verksamhet, exempelvis:</a:t>
          </a:r>
          <a:br>
            <a:rPr lang="sv-SE" sz="1600" kern="1200" dirty="0">
              <a:latin typeface="Calibri" pitchFamily="34" charset="0"/>
              <a:ea typeface="Calibri" pitchFamily="34" charset="0"/>
              <a:cs typeface="Calibri" pitchFamily="34" charset="0"/>
            </a:rPr>
          </a:br>
          <a:r>
            <a:rPr lang="sv-SE" sz="1600" b="1" kern="1200" dirty="0">
              <a:latin typeface="Calibri" pitchFamily="34" charset="0"/>
              <a:ea typeface="Calibri" pitchFamily="34" charset="0"/>
              <a:cs typeface="Calibri" pitchFamily="34" charset="0"/>
            </a:rPr>
            <a:t>-</a:t>
          </a:r>
          <a:r>
            <a:rPr lang="sv-SE" sz="1600" kern="1200" dirty="0">
              <a:latin typeface="Calibri" pitchFamily="34" charset="0"/>
              <a:ea typeface="Calibri" pitchFamily="34" charset="0"/>
              <a:cs typeface="Calibri" pitchFamily="34" charset="0"/>
            </a:rPr>
            <a:t> Antal medlemmar</a:t>
          </a:r>
          <a:br>
            <a:rPr lang="sv-SE" sz="1600" kern="1200" dirty="0">
              <a:latin typeface="Calibri" pitchFamily="34" charset="0"/>
              <a:ea typeface="Calibri" pitchFamily="34" charset="0"/>
              <a:cs typeface="Calibri" pitchFamily="34" charset="0"/>
            </a:rPr>
          </a:br>
          <a:r>
            <a:rPr lang="sv-SE" sz="1600" b="1" kern="1200" dirty="0">
              <a:latin typeface="Calibri" pitchFamily="34" charset="0"/>
              <a:ea typeface="Calibri" pitchFamily="34" charset="0"/>
              <a:cs typeface="Calibri" pitchFamily="34" charset="0"/>
            </a:rPr>
            <a:t>-</a:t>
          </a:r>
          <a:r>
            <a:rPr lang="sv-SE" sz="1600" kern="1200" dirty="0">
              <a:latin typeface="Calibri" pitchFamily="34" charset="0"/>
              <a:ea typeface="Calibri" pitchFamily="34" charset="0"/>
              <a:cs typeface="Calibri" pitchFamily="34" charset="0"/>
            </a:rPr>
            <a:t> Antal år som medlem</a:t>
          </a:r>
          <a:br>
            <a:rPr lang="sv-SE" sz="1600" kern="1200" dirty="0">
              <a:latin typeface="Calibri" pitchFamily="34" charset="0"/>
              <a:ea typeface="Calibri" pitchFamily="34" charset="0"/>
              <a:cs typeface="Calibri" pitchFamily="34" charset="0"/>
            </a:rPr>
          </a:br>
          <a:r>
            <a:rPr lang="sv-SE" sz="1400" i="1" kern="1200" dirty="0">
              <a:latin typeface="Calibri" pitchFamily="34" charset="0"/>
              <a:ea typeface="Calibri" pitchFamily="34" charset="0"/>
              <a:cs typeface="Calibri" pitchFamily="34" charset="0"/>
            </a:rPr>
            <a:t>Fundera på om det finns några samband mellan era nyckeltal och undersökningsresultatet?</a:t>
          </a:r>
          <a:r>
            <a:rPr lang="sv-SE" sz="1400" i="1" kern="1200" dirty="0">
              <a:latin typeface="Calibri" pitchFamily="34" charset="0"/>
            </a:rPr>
            <a:t> </a:t>
          </a:r>
          <a:endParaRPr lang="sv-SE" sz="1400" i="1" kern="1200" dirty="0"/>
        </a:p>
      </dsp:txBody>
      <dsp:txXfrm>
        <a:off x="1992979" y="3311882"/>
        <a:ext cx="7414783" cy="977160"/>
      </dsp:txXfrm>
    </dsp:sp>
    <dsp:sp modelId="{70EE018E-8E4A-4F03-B048-31CC7E277B78}">
      <dsp:nvSpPr>
        <dsp:cNvPr id="0" name=""/>
        <dsp:cNvSpPr/>
      </dsp:nvSpPr>
      <dsp:spPr>
        <a:xfrm>
          <a:off x="2616770" y="4390820"/>
          <a:ext cx="8760493" cy="970330"/>
        </a:xfrm>
        <a:prstGeom prst="roundRect">
          <a:avLst>
            <a:gd name="adj" fmla="val 10000"/>
          </a:avLst>
        </a:prstGeom>
        <a:solidFill>
          <a:schemeClr val="accent5">
            <a:lumMod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sv-SE" altLang="sv-SE" sz="1500" kern="1200" dirty="0">
              <a:latin typeface="Calibri" panose="020F0502020204030204" pitchFamily="34" charset="0"/>
              <a:cs typeface="Calibri" panose="020F0502020204030204" pitchFamily="34" charset="0"/>
            </a:rPr>
            <a:t>Ta beslut om förbättringsområden som ni ska fokusera på. </a:t>
          </a:r>
          <a:br>
            <a:rPr lang="sv-SE" altLang="sv-SE" sz="1500" kern="1200" dirty="0">
              <a:latin typeface="Calibri" panose="020F0502020204030204" pitchFamily="34" charset="0"/>
              <a:cs typeface="Calibri" panose="020F0502020204030204" pitchFamily="34" charset="0"/>
            </a:rPr>
          </a:br>
          <a:r>
            <a:rPr lang="sv-SE" sz="1500" kern="1200" dirty="0">
              <a:latin typeface="Calibri" pitchFamily="34" charset="0"/>
              <a:ea typeface="Calibri" pitchFamily="34" charset="0"/>
              <a:cs typeface="Calibri" pitchFamily="34" charset="0"/>
            </a:rPr>
            <a:t>Sätt mål med hjälp av denna undersökning, gärna kopplat till andra nyckeltal i er verksamhet.</a:t>
          </a:r>
          <a:r>
            <a:rPr lang="sv-SE" sz="1500" kern="1200" dirty="0">
              <a:latin typeface="Calibri" panose="020F0502020204030204" pitchFamily="34" charset="0"/>
              <a:cs typeface="Calibri" panose="020F0502020204030204" pitchFamily="34" charset="0"/>
            </a:rPr>
            <a:t> </a:t>
          </a:r>
          <a:br>
            <a:rPr lang="sv-SE" altLang="sv-SE" sz="1500" kern="1200" dirty="0">
              <a:latin typeface="Calibri" panose="020F0502020204030204" pitchFamily="34" charset="0"/>
              <a:cs typeface="Calibri" panose="020F0502020204030204" pitchFamily="34" charset="0"/>
            </a:rPr>
          </a:br>
          <a:r>
            <a:rPr lang="sv-SE" altLang="sv-SE" sz="1500" kern="1200" dirty="0">
              <a:latin typeface="Calibri" panose="020F0502020204030204" pitchFamily="34" charset="0"/>
              <a:cs typeface="Calibri" panose="020F0502020204030204" pitchFamily="34" charset="0"/>
            </a:rPr>
            <a:t>Involvera medlemmarna, gärna i både beslut och i genomförande. </a:t>
          </a:r>
          <a:br>
            <a:rPr lang="sv-SE" altLang="sv-SE" sz="1500" kern="1200" dirty="0">
              <a:latin typeface="Calibri" panose="020F0502020204030204" pitchFamily="34" charset="0"/>
              <a:cs typeface="Calibri" panose="020F0502020204030204" pitchFamily="34" charset="0"/>
            </a:rPr>
          </a:br>
          <a:r>
            <a:rPr lang="sv-SE" altLang="sv-SE" sz="1500" kern="1200" dirty="0">
              <a:latin typeface="Calibri" panose="020F0502020204030204" pitchFamily="34" charset="0"/>
              <a:cs typeface="Calibri" panose="020F0502020204030204" pitchFamily="34" charset="0"/>
            </a:rPr>
            <a:t>Skapa handlingsplaner och påbörja förbättringsarbetet.</a:t>
          </a:r>
          <a:endParaRPr lang="sv-SE" sz="1500" kern="1200" dirty="0">
            <a:latin typeface="Calibri" panose="020F0502020204030204" pitchFamily="34" charset="0"/>
            <a:cs typeface="Calibri" panose="020F0502020204030204" pitchFamily="34" charset="0"/>
          </a:endParaRPr>
        </a:p>
      </dsp:txBody>
      <dsp:txXfrm>
        <a:off x="2645190" y="4419240"/>
        <a:ext cx="7418745" cy="913490"/>
      </dsp:txXfrm>
    </dsp:sp>
    <dsp:sp modelId="{70C0E0D7-0C4B-4B5B-A8FB-340DE57AEFC7}">
      <dsp:nvSpPr>
        <dsp:cNvPr id="0" name=""/>
        <dsp:cNvSpPr/>
      </dsp:nvSpPr>
      <dsp:spPr>
        <a:xfrm>
          <a:off x="8129778" y="708880"/>
          <a:ext cx="630715" cy="630715"/>
        </a:xfrm>
        <a:prstGeom prst="downArrow">
          <a:avLst>
            <a:gd name="adj1" fmla="val 55000"/>
            <a:gd name="adj2" fmla="val 45000"/>
          </a:avLst>
        </a:prstGeom>
        <a:solidFill>
          <a:srgbClr val="F0F0F0">
            <a:alpha val="90000"/>
          </a:srgbClr>
        </a:solidFill>
        <a:ln w="25400" cap="flat" cmpd="sng" algn="ctr">
          <a:solidFill>
            <a:srgbClr val="F0F0F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sv-SE" sz="3600" kern="1200"/>
        </a:p>
      </dsp:txBody>
      <dsp:txXfrm>
        <a:off x="8271689" y="708880"/>
        <a:ext cx="346893" cy="474613"/>
      </dsp:txXfrm>
    </dsp:sp>
    <dsp:sp modelId="{C0C3FE62-72B6-47D1-B80A-1DAE7DC8B5D9}">
      <dsp:nvSpPr>
        <dsp:cNvPr id="0" name=""/>
        <dsp:cNvSpPr/>
      </dsp:nvSpPr>
      <dsp:spPr>
        <a:xfrm>
          <a:off x="8783970" y="1813979"/>
          <a:ext cx="630715" cy="630715"/>
        </a:xfrm>
        <a:prstGeom prst="downArrow">
          <a:avLst>
            <a:gd name="adj1" fmla="val 55000"/>
            <a:gd name="adj2" fmla="val 45000"/>
          </a:avLst>
        </a:prstGeom>
        <a:solidFill>
          <a:srgbClr val="F0F0F0"/>
        </a:solidFill>
        <a:ln w="25400" cap="flat" cmpd="sng" algn="ctr">
          <a:solidFill>
            <a:schemeClr val="accent3">
              <a:tint val="40000"/>
              <a:alpha val="90000"/>
              <a:hueOff val="0"/>
              <a:satOff val="0"/>
              <a:lumOff val="-674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sv-SE" sz="3600" kern="1200"/>
        </a:p>
      </dsp:txBody>
      <dsp:txXfrm>
        <a:off x="8925881" y="1813979"/>
        <a:ext cx="346893" cy="474613"/>
      </dsp:txXfrm>
    </dsp:sp>
    <dsp:sp modelId="{BE11F823-7B42-40DD-8EF5-2BC2DFA0E283}">
      <dsp:nvSpPr>
        <dsp:cNvPr id="0" name=""/>
        <dsp:cNvSpPr/>
      </dsp:nvSpPr>
      <dsp:spPr>
        <a:xfrm>
          <a:off x="9438163" y="2902906"/>
          <a:ext cx="630715" cy="630715"/>
        </a:xfrm>
        <a:prstGeom prst="downArrow">
          <a:avLst>
            <a:gd name="adj1" fmla="val 55000"/>
            <a:gd name="adj2" fmla="val 45000"/>
          </a:avLst>
        </a:prstGeom>
        <a:solidFill>
          <a:schemeClr val="accent3">
            <a:tint val="40000"/>
            <a:alpha val="90000"/>
            <a:hueOff val="0"/>
            <a:satOff val="0"/>
            <a:lumOff val="-13484"/>
            <a:alphaOff val="0"/>
          </a:schemeClr>
        </a:solidFill>
        <a:ln w="25400" cap="flat" cmpd="sng" algn="ctr">
          <a:solidFill>
            <a:schemeClr val="accent3">
              <a:tint val="40000"/>
              <a:alpha val="90000"/>
              <a:hueOff val="0"/>
              <a:satOff val="0"/>
              <a:lumOff val="-1348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sv-SE" sz="3600" kern="1200"/>
        </a:p>
      </dsp:txBody>
      <dsp:txXfrm>
        <a:off x="9580074" y="2902906"/>
        <a:ext cx="346893" cy="474613"/>
      </dsp:txXfrm>
    </dsp:sp>
    <dsp:sp modelId="{FC106325-C799-442C-AD80-3C03416D13BF}">
      <dsp:nvSpPr>
        <dsp:cNvPr id="0" name=""/>
        <dsp:cNvSpPr/>
      </dsp:nvSpPr>
      <dsp:spPr>
        <a:xfrm>
          <a:off x="10092356" y="4018786"/>
          <a:ext cx="630715" cy="630715"/>
        </a:xfrm>
        <a:prstGeom prst="downArrow">
          <a:avLst>
            <a:gd name="adj1" fmla="val 55000"/>
            <a:gd name="adj2" fmla="val 45000"/>
          </a:avLst>
        </a:prstGeom>
        <a:solidFill>
          <a:srgbClr val="BEC6C7"/>
        </a:solidFill>
        <a:ln w="25400" cap="flat" cmpd="sng" algn="ctr">
          <a:solidFill>
            <a:schemeClr val="accent3">
              <a:tint val="40000"/>
              <a:alpha val="90000"/>
              <a:hueOff val="0"/>
              <a:satOff val="0"/>
              <a:lumOff val="-2022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sv-SE" sz="3600" kern="1200"/>
        </a:p>
      </dsp:txBody>
      <dsp:txXfrm>
        <a:off x="10234267" y="4018786"/>
        <a:ext cx="346893" cy="474613"/>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0.78726</cdr:x>
      <cdr:y>0.27897</cdr:y>
    </cdr:from>
    <cdr:to>
      <cdr:x>0.95666</cdr:x>
      <cdr:y>0.86943</cdr:y>
    </cdr:to>
    <cdr:sp macro="" textlink="">
      <cdr:nvSpPr>
        <cdr:cNvPr id="2" name="Rektangel 1">
          <a:extLst xmlns:a="http://schemas.openxmlformats.org/drawingml/2006/main">
            <a:ext uri="{FF2B5EF4-FFF2-40B4-BE49-F238E27FC236}">
              <a16:creationId xmlns:a16="http://schemas.microsoft.com/office/drawing/2014/main" id="{66ABB2FC-B98A-4743-87B1-F5E45549BA98}"/>
            </a:ext>
          </a:extLst>
        </cdr:cNvPr>
        <cdr:cNvSpPr/>
      </cdr:nvSpPr>
      <cdr:spPr>
        <a:xfrm xmlns:a="http://schemas.openxmlformats.org/drawingml/2006/main">
          <a:off x="5724930" y="1416050"/>
          <a:ext cx="1231883" cy="2997200"/>
        </a:xfrm>
        <a:prstGeom xmlns:a="http://schemas.openxmlformats.org/drawingml/2006/main" prst="rect">
          <a:avLst/>
        </a:prstGeom>
        <a:solidFill xmlns:a="http://schemas.openxmlformats.org/drawingml/2006/main">
          <a:schemeClr val="accent6">
            <a:lumMod val="20000"/>
            <a:lumOff val="80000"/>
            <a:alpha val="40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sv-SE"/>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8846DA-850F-40B0-8362-56F2E3C7644A}" type="datetimeFigureOut">
              <a:rPr lang="sv-SE" smtClean="0"/>
              <a:t>2022-02-03</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002701-90A9-4507-91AC-96826610BF40}" type="slidenum">
              <a:rPr lang="sv-SE" smtClean="0"/>
              <a:t>‹#›</a:t>
            </a:fld>
            <a:endParaRPr lang="sv-SE"/>
          </a:p>
        </p:txBody>
      </p:sp>
    </p:spTree>
    <p:extLst>
      <p:ext uri="{BB962C8B-B14F-4D97-AF65-F5344CB8AC3E}">
        <p14:creationId xmlns:p14="http://schemas.microsoft.com/office/powerpoint/2010/main" val="1182726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a:defRPr/>
            </a:pPr>
            <a:fld id="{311300E0-2FA7-4076-A941-1F19B1FF502F}" type="slidenum">
              <a:rPr lang="en-US" smtClean="0"/>
              <a:pPr>
                <a:defRPr/>
              </a:pPr>
              <a:t>1</a:t>
            </a:fld>
            <a:endParaRPr lang="en-US" dirty="0"/>
          </a:p>
        </p:txBody>
      </p:sp>
    </p:spTree>
    <p:extLst>
      <p:ext uri="{BB962C8B-B14F-4D97-AF65-F5344CB8AC3E}">
        <p14:creationId xmlns:p14="http://schemas.microsoft.com/office/powerpoint/2010/main" val="14411073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a:defRPr/>
            </a:pPr>
            <a:fld id="{311300E0-2FA7-4076-A941-1F19B1FF502F}" type="slidenum">
              <a:rPr lang="en-US" smtClean="0"/>
              <a:pPr>
                <a:defRPr/>
              </a:pPr>
              <a:t>10</a:t>
            </a:fld>
            <a:endParaRPr lang="en-US" dirty="0"/>
          </a:p>
        </p:txBody>
      </p:sp>
    </p:spTree>
    <p:extLst>
      <p:ext uri="{BB962C8B-B14F-4D97-AF65-F5344CB8AC3E}">
        <p14:creationId xmlns:p14="http://schemas.microsoft.com/office/powerpoint/2010/main" val="1228632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a:defRPr/>
            </a:pPr>
            <a:fld id="{311300E0-2FA7-4076-A941-1F19B1FF502F}" type="slidenum">
              <a:rPr lang="en-US" smtClean="0"/>
              <a:pPr>
                <a:defRPr/>
              </a:pPr>
              <a:t>11</a:t>
            </a:fld>
            <a:endParaRPr lang="en-US" dirty="0"/>
          </a:p>
        </p:txBody>
      </p:sp>
    </p:spTree>
    <p:extLst>
      <p:ext uri="{BB962C8B-B14F-4D97-AF65-F5344CB8AC3E}">
        <p14:creationId xmlns:p14="http://schemas.microsoft.com/office/powerpoint/2010/main" val="8291492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311300E0-2FA7-4076-A941-1F19B1FF502F}" type="slidenum">
              <a:rPr lang="en-US" smtClean="0"/>
              <a:pPr>
                <a:defRPr/>
              </a:pPr>
              <a:t>12</a:t>
            </a:fld>
            <a:endParaRPr lang="en-US" dirty="0"/>
          </a:p>
        </p:txBody>
      </p:sp>
    </p:spTree>
    <p:extLst>
      <p:ext uri="{BB962C8B-B14F-4D97-AF65-F5344CB8AC3E}">
        <p14:creationId xmlns:p14="http://schemas.microsoft.com/office/powerpoint/2010/main" val="27011083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311300E0-2FA7-4076-A941-1F19B1FF502F}" type="slidenum">
              <a:rPr lang="en-US" smtClean="0"/>
              <a:pPr>
                <a:defRPr/>
              </a:pPr>
              <a:t>13</a:t>
            </a:fld>
            <a:endParaRPr lang="en-US" dirty="0"/>
          </a:p>
        </p:txBody>
      </p:sp>
    </p:spTree>
    <p:extLst>
      <p:ext uri="{BB962C8B-B14F-4D97-AF65-F5344CB8AC3E}">
        <p14:creationId xmlns:p14="http://schemas.microsoft.com/office/powerpoint/2010/main" val="20184171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ltLang="sv-SE" sz="1200" kern="1200" dirty="0">
                <a:solidFill>
                  <a:schemeClr val="tx1"/>
                </a:solidFill>
                <a:latin typeface="Arial" charset="0"/>
                <a:ea typeface="+mn-ea"/>
                <a:cs typeface="+mn-cs"/>
              </a:rPr>
              <a:t>Prioriteringsmatrisen visar hur viktiga de olika områdena är, jämfört med hur bra medlemmarna tycker att det fungerar. De områden som är viktiga för medlemmarna, men som fått ett lägre medelvärde, hamnar i förbättringsområdet. </a:t>
            </a:r>
          </a:p>
          <a:p>
            <a:endParaRPr lang="sv-SE" altLang="sv-SE" sz="1200" kern="1200" dirty="0">
              <a:solidFill>
                <a:schemeClr val="tx1"/>
              </a:solidFill>
              <a:latin typeface="Arial" charset="0"/>
              <a:ea typeface="+mn-ea"/>
              <a:cs typeface="+mn-cs"/>
            </a:endParaRPr>
          </a:p>
          <a:p>
            <a:r>
              <a:rPr lang="sv-SE" altLang="sv-SE" sz="1200" kern="1200" dirty="0">
                <a:solidFill>
                  <a:schemeClr val="tx1"/>
                </a:solidFill>
                <a:latin typeface="Arial" charset="0"/>
                <a:ea typeface="+mn-ea"/>
                <a:cs typeface="+mn-cs"/>
              </a:rPr>
              <a:t>Ett vanligt mål för medelvärdet för nöjdhet (andel som svarat betyg 4-5) är 70%. Om man har ett lägre medelvärde och vill höja det så bör man ta hänsyn till de ev. punkter som ligger i området ”Vårda eller förbättra”, och som har ett lägre medelvärde än 70% (om någon punkt finns inom intervallet).</a:t>
            </a:r>
          </a:p>
          <a:p>
            <a:endParaRPr lang="sv-SE" sz="1200" kern="1200" dirty="0">
              <a:solidFill>
                <a:schemeClr val="tx1"/>
              </a:solidFill>
              <a:latin typeface="Arial" charset="0"/>
              <a:ea typeface="+mn-ea"/>
              <a:cs typeface="+mn-cs"/>
            </a:endParaRPr>
          </a:p>
          <a:p>
            <a:pPr eaLnBrk="1" hangingPunct="1"/>
            <a:r>
              <a:rPr lang="sv-SE" altLang="sv-SE" sz="1200" kern="1200" dirty="0">
                <a:solidFill>
                  <a:schemeClr val="tx1"/>
                </a:solidFill>
                <a:latin typeface="Arial" charset="0"/>
                <a:ea typeface="+mn-ea"/>
                <a:cs typeface="+mn-cs"/>
              </a:rPr>
              <a:t>Ingen är av punkterna ligger i området för förbättring. Uppmärksamma dock punkt 5 ”Förmåga att nå uppsatta mål/syften” som ligger precis på gränsen till området för förbättring.</a:t>
            </a:r>
          </a:p>
          <a:p>
            <a:pPr eaLnBrk="1" hangingPunct="1"/>
            <a:r>
              <a:rPr lang="sv-SE" altLang="sv-SE" sz="1200" kern="1200" dirty="0">
                <a:solidFill>
                  <a:schemeClr val="tx1"/>
                </a:solidFill>
                <a:latin typeface="Arial" charset="0"/>
                <a:ea typeface="+mn-ea"/>
                <a:cs typeface="+mn-cs"/>
              </a:rPr>
              <a:t>Flera andra punkter ligger i närheten av området för förbättring.</a:t>
            </a:r>
          </a:p>
          <a:p>
            <a:pPr eaLnBrk="1" hangingPunct="1"/>
            <a:endParaRPr lang="sv-SE" altLang="sv-SE" sz="1200" kern="1200" dirty="0">
              <a:solidFill>
                <a:schemeClr val="tx1"/>
              </a:solidFill>
              <a:latin typeface="Arial" charset="0"/>
              <a:ea typeface="+mn-ea"/>
              <a:cs typeface="+mn-cs"/>
            </a:endParaRPr>
          </a:p>
          <a:p>
            <a:pPr eaLnBrk="1" hangingPunct="1"/>
            <a:r>
              <a:rPr lang="sv-SE" altLang="sv-SE" sz="1200" kern="1200" dirty="0">
                <a:solidFill>
                  <a:schemeClr val="tx1"/>
                </a:solidFill>
                <a:latin typeface="Arial" charset="0"/>
                <a:ea typeface="+mn-ea"/>
                <a:cs typeface="+mn-cs"/>
              </a:rPr>
              <a:t>Prioriteringsmatrisen visar även vilket område som medlemmarna är mest nöjda med dvs punkt 2 ”Bemötande” (80% nöjda) och minst nöjda är medlemmarna med - ”Anläggningen” med endast 58% nöjda medlemmar.  </a:t>
            </a:r>
          </a:p>
          <a:p>
            <a:pPr eaLnBrk="1" hangingPunct="1"/>
            <a:endParaRPr lang="sv-SE" altLang="sv-SE" sz="1200" kern="1200" dirty="0">
              <a:solidFill>
                <a:schemeClr val="tx1"/>
              </a:solidFill>
              <a:latin typeface="Arial" charset="0"/>
              <a:ea typeface="+mn-ea"/>
              <a:cs typeface="+mn-cs"/>
            </a:endParaRPr>
          </a:p>
          <a:p>
            <a:pPr eaLnBrk="1" hangingPunct="1"/>
            <a:r>
              <a:rPr lang="sv-SE" altLang="sv-SE" sz="1200" kern="1200" dirty="0">
                <a:solidFill>
                  <a:schemeClr val="tx1"/>
                </a:solidFill>
                <a:latin typeface="Arial" charset="0"/>
                <a:ea typeface="+mn-ea"/>
                <a:cs typeface="+mn-cs"/>
              </a:rPr>
              <a:t>Det område medlemmarna anser är viktigast är ”Bemötande” och ”Ledarens kompetens och pedagogiska förmåga” och minst viktigt är föreningens ”Image och varumärke (rykte)”.</a:t>
            </a:r>
          </a:p>
          <a:p>
            <a:endParaRPr lang="sv-SE" dirty="0"/>
          </a:p>
        </p:txBody>
      </p:sp>
      <p:sp>
        <p:nvSpPr>
          <p:cNvPr id="4" name="Platshållare för bildnummer 3"/>
          <p:cNvSpPr>
            <a:spLocks noGrp="1"/>
          </p:cNvSpPr>
          <p:nvPr>
            <p:ph type="sldNum" sz="quarter" idx="10"/>
          </p:nvPr>
        </p:nvSpPr>
        <p:spPr/>
        <p:txBody>
          <a:bodyPr/>
          <a:lstStyle/>
          <a:p>
            <a:pPr>
              <a:defRPr/>
            </a:pPr>
            <a:fld id="{311300E0-2FA7-4076-A941-1F19B1FF502F}" type="slidenum">
              <a:rPr lang="en-US" smtClean="0"/>
              <a:pPr>
                <a:defRPr/>
              </a:pPr>
              <a:t>14</a:t>
            </a:fld>
            <a:endParaRPr lang="en-US" dirty="0"/>
          </a:p>
        </p:txBody>
      </p:sp>
    </p:spTree>
    <p:extLst>
      <p:ext uri="{BB962C8B-B14F-4D97-AF65-F5344CB8AC3E}">
        <p14:creationId xmlns:p14="http://schemas.microsoft.com/office/powerpoint/2010/main" val="4094924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F01E71C6-1CD0-47A0-8B43-309E7CE31870}" type="slidenum">
              <a:rPr lang="sv-SE" altLang="sv-SE" smtClean="0"/>
              <a:pPr>
                <a:defRPr/>
              </a:pPr>
              <a:t>2</a:t>
            </a:fld>
            <a:endParaRPr lang="sv-SE" altLang="sv-SE" dirty="0"/>
          </a:p>
        </p:txBody>
      </p:sp>
    </p:spTree>
    <p:extLst>
      <p:ext uri="{BB962C8B-B14F-4D97-AF65-F5344CB8AC3E}">
        <p14:creationId xmlns:p14="http://schemas.microsoft.com/office/powerpoint/2010/main" val="542177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311300E0-2FA7-4076-A941-1F19B1FF502F}" type="slidenum">
              <a:rPr lang="en-US" smtClean="0"/>
              <a:pPr>
                <a:defRPr/>
              </a:pPr>
              <a:t>3</a:t>
            </a:fld>
            <a:endParaRPr lang="en-US" dirty="0"/>
          </a:p>
        </p:txBody>
      </p:sp>
    </p:spTree>
    <p:extLst>
      <p:ext uri="{BB962C8B-B14F-4D97-AF65-F5344CB8AC3E}">
        <p14:creationId xmlns:p14="http://schemas.microsoft.com/office/powerpoint/2010/main" val="2517951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ltLang="sv-SE" sz="1200" kern="1200" dirty="0">
                <a:solidFill>
                  <a:schemeClr val="tx1"/>
                </a:solidFill>
                <a:latin typeface="Arial" charset="0"/>
                <a:ea typeface="+mn-ea"/>
                <a:cs typeface="+mn-cs"/>
              </a:rPr>
              <a:t>Prioriteringsmatrisen visar hur viktiga de olika områdena är, jämfört med hur bra medlemmarna tycker att det fungerar. De områden som är viktiga för medlemmarna, men som fått ett lägre medelvärde, hamnar i förbättringsområdet. </a:t>
            </a:r>
          </a:p>
          <a:p>
            <a:endParaRPr lang="sv-SE" altLang="sv-SE" sz="1200" kern="1200" dirty="0">
              <a:solidFill>
                <a:schemeClr val="tx1"/>
              </a:solidFill>
              <a:latin typeface="Arial" charset="0"/>
              <a:ea typeface="+mn-ea"/>
              <a:cs typeface="+mn-cs"/>
            </a:endParaRPr>
          </a:p>
          <a:p>
            <a:r>
              <a:rPr lang="sv-SE" altLang="sv-SE" sz="1200" kern="1200" dirty="0">
                <a:solidFill>
                  <a:schemeClr val="tx1"/>
                </a:solidFill>
                <a:latin typeface="Arial" charset="0"/>
                <a:ea typeface="+mn-ea"/>
                <a:cs typeface="+mn-cs"/>
              </a:rPr>
              <a:t>Ett vanligt mål för medelvärdet för nöjdhet (andel som svarat betyg 4-5) är 70%. Om man har ett lägre medelvärde och vill höja det så bör man ta hänsyn till de ev. punkter som ligger i området ”Vårda eller förbättra”, och som har ett lägre medelvärde än 70% (om någon punkt finns inom intervallet).</a:t>
            </a:r>
          </a:p>
          <a:p>
            <a:endParaRPr lang="sv-SE" sz="1200" kern="1200" dirty="0">
              <a:solidFill>
                <a:schemeClr val="tx1"/>
              </a:solidFill>
              <a:latin typeface="Arial" charset="0"/>
              <a:ea typeface="+mn-ea"/>
              <a:cs typeface="+mn-cs"/>
            </a:endParaRPr>
          </a:p>
          <a:p>
            <a:pPr eaLnBrk="1" hangingPunct="1"/>
            <a:r>
              <a:rPr lang="sv-SE" altLang="sv-SE" sz="1200" kern="1200" dirty="0">
                <a:solidFill>
                  <a:schemeClr val="tx1"/>
                </a:solidFill>
                <a:latin typeface="Arial" charset="0"/>
                <a:ea typeface="+mn-ea"/>
                <a:cs typeface="+mn-cs"/>
              </a:rPr>
              <a:t>Ingen är av punkterna ligger i området för förbättring. Uppmärksamma dock punkt 5 ”Förmåga att nå uppsatta mål/syften” som ligger precis på gränsen till området för förbättring.</a:t>
            </a:r>
          </a:p>
          <a:p>
            <a:pPr eaLnBrk="1" hangingPunct="1"/>
            <a:r>
              <a:rPr lang="sv-SE" altLang="sv-SE" sz="1200" kern="1200" dirty="0">
                <a:solidFill>
                  <a:schemeClr val="tx1"/>
                </a:solidFill>
                <a:latin typeface="Arial" charset="0"/>
                <a:ea typeface="+mn-ea"/>
                <a:cs typeface="+mn-cs"/>
              </a:rPr>
              <a:t>Flera andra punkter ligger i närheten av området för förbättring.</a:t>
            </a:r>
          </a:p>
          <a:p>
            <a:pPr eaLnBrk="1" hangingPunct="1"/>
            <a:endParaRPr lang="sv-SE" altLang="sv-SE" sz="1200" kern="1200" dirty="0">
              <a:solidFill>
                <a:schemeClr val="tx1"/>
              </a:solidFill>
              <a:latin typeface="Arial" charset="0"/>
              <a:ea typeface="+mn-ea"/>
              <a:cs typeface="+mn-cs"/>
            </a:endParaRPr>
          </a:p>
          <a:p>
            <a:pPr eaLnBrk="1" hangingPunct="1"/>
            <a:r>
              <a:rPr lang="sv-SE" altLang="sv-SE" sz="1200" kern="1200" dirty="0">
                <a:solidFill>
                  <a:schemeClr val="tx1"/>
                </a:solidFill>
                <a:latin typeface="Arial" charset="0"/>
                <a:ea typeface="+mn-ea"/>
                <a:cs typeface="+mn-cs"/>
              </a:rPr>
              <a:t>Prioriteringsmatrisen visar även vilket område som medlemmarna är mest nöjda med dvs punkt 2 ”Bemötande” (80% nöjda) och minst nöjda är medlemmarna med - ”Anläggningen” med endast 58% nöjda medlemmar.  </a:t>
            </a:r>
          </a:p>
          <a:p>
            <a:pPr eaLnBrk="1" hangingPunct="1"/>
            <a:endParaRPr lang="sv-SE" altLang="sv-SE" sz="1200" kern="1200" dirty="0">
              <a:solidFill>
                <a:schemeClr val="tx1"/>
              </a:solidFill>
              <a:latin typeface="Arial" charset="0"/>
              <a:ea typeface="+mn-ea"/>
              <a:cs typeface="+mn-cs"/>
            </a:endParaRPr>
          </a:p>
          <a:p>
            <a:pPr eaLnBrk="1" hangingPunct="1"/>
            <a:r>
              <a:rPr lang="sv-SE" altLang="sv-SE" sz="1200" kern="1200" dirty="0">
                <a:solidFill>
                  <a:schemeClr val="tx1"/>
                </a:solidFill>
                <a:latin typeface="Arial" charset="0"/>
                <a:ea typeface="+mn-ea"/>
                <a:cs typeface="+mn-cs"/>
              </a:rPr>
              <a:t>Det område medlemmarna anser är viktigast är ”Bemötande” och ”Ledarens kompetens och pedagogiska förmåga” och minst viktigt är föreningens ”Image och varumärke (rykte)”.</a:t>
            </a:r>
          </a:p>
          <a:p>
            <a:endParaRPr lang="sv-SE" dirty="0"/>
          </a:p>
        </p:txBody>
      </p:sp>
      <p:sp>
        <p:nvSpPr>
          <p:cNvPr id="4" name="Platshållare för bildnummer 3"/>
          <p:cNvSpPr>
            <a:spLocks noGrp="1"/>
          </p:cNvSpPr>
          <p:nvPr>
            <p:ph type="sldNum" sz="quarter" idx="10"/>
          </p:nvPr>
        </p:nvSpPr>
        <p:spPr/>
        <p:txBody>
          <a:bodyPr/>
          <a:lstStyle/>
          <a:p>
            <a:pPr>
              <a:defRPr/>
            </a:pPr>
            <a:fld id="{311300E0-2FA7-4076-A941-1F19B1FF502F}" type="slidenum">
              <a:rPr lang="en-US" smtClean="0"/>
              <a:pPr>
                <a:defRPr/>
              </a:pPr>
              <a:t>4</a:t>
            </a:fld>
            <a:endParaRPr lang="en-US" dirty="0"/>
          </a:p>
        </p:txBody>
      </p:sp>
    </p:spTree>
    <p:extLst>
      <p:ext uri="{BB962C8B-B14F-4D97-AF65-F5344CB8AC3E}">
        <p14:creationId xmlns:p14="http://schemas.microsoft.com/office/powerpoint/2010/main" val="2454574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ltLang="sv-SE" sz="1200" kern="1200" dirty="0">
                <a:solidFill>
                  <a:schemeClr val="tx1"/>
                </a:solidFill>
                <a:latin typeface="Arial" charset="0"/>
                <a:ea typeface="+mn-ea"/>
                <a:cs typeface="+mn-cs"/>
              </a:rPr>
              <a:t>Prioriteringsmatrisen visar hur viktiga de olika områdena är, jämfört med hur bra medlemmarna tycker att det fungerar. De områden som är viktiga för medlemmarna, men som fått ett lägre medelvärde, hamnar i förbättringsområdet. </a:t>
            </a:r>
          </a:p>
          <a:p>
            <a:endParaRPr lang="sv-SE" altLang="sv-SE" sz="1200" kern="1200" dirty="0">
              <a:solidFill>
                <a:schemeClr val="tx1"/>
              </a:solidFill>
              <a:latin typeface="Arial" charset="0"/>
              <a:ea typeface="+mn-ea"/>
              <a:cs typeface="+mn-cs"/>
            </a:endParaRPr>
          </a:p>
          <a:p>
            <a:r>
              <a:rPr lang="sv-SE" altLang="sv-SE" sz="1200" kern="1200" dirty="0">
                <a:solidFill>
                  <a:schemeClr val="tx1"/>
                </a:solidFill>
                <a:latin typeface="Arial" charset="0"/>
                <a:ea typeface="+mn-ea"/>
                <a:cs typeface="+mn-cs"/>
              </a:rPr>
              <a:t>Ett vanligt mål för medelvärdet för nöjdhet (andel som svarat betyg 4-5) är 70%. Om man har ett lägre medelvärde och vill höja det så bör man ta hänsyn till de ev. punkter som ligger i området ”Vårda eller förbättra”, och som har ett lägre medelvärde än 70% (om någon punkt finns inom intervallet).</a:t>
            </a:r>
          </a:p>
          <a:p>
            <a:endParaRPr lang="sv-SE" sz="1200" kern="1200" dirty="0">
              <a:solidFill>
                <a:schemeClr val="tx1"/>
              </a:solidFill>
              <a:latin typeface="Arial" charset="0"/>
              <a:ea typeface="+mn-ea"/>
              <a:cs typeface="+mn-cs"/>
            </a:endParaRPr>
          </a:p>
          <a:p>
            <a:pPr eaLnBrk="1" hangingPunct="1"/>
            <a:r>
              <a:rPr lang="sv-SE" altLang="sv-SE" sz="1200" kern="1200" dirty="0">
                <a:solidFill>
                  <a:schemeClr val="tx1"/>
                </a:solidFill>
                <a:latin typeface="Arial" charset="0"/>
                <a:ea typeface="+mn-ea"/>
                <a:cs typeface="+mn-cs"/>
              </a:rPr>
              <a:t>Ingen är av punkterna ligger i området för förbättring. Uppmärksamma dock punkt 5 ”Förmåga att nå uppsatta mål/syften” som ligger precis på gränsen till området för förbättring.</a:t>
            </a:r>
          </a:p>
          <a:p>
            <a:pPr eaLnBrk="1" hangingPunct="1"/>
            <a:r>
              <a:rPr lang="sv-SE" altLang="sv-SE" sz="1200" kern="1200" dirty="0">
                <a:solidFill>
                  <a:schemeClr val="tx1"/>
                </a:solidFill>
                <a:latin typeface="Arial" charset="0"/>
                <a:ea typeface="+mn-ea"/>
                <a:cs typeface="+mn-cs"/>
              </a:rPr>
              <a:t>Flera andra punkter ligger i närheten av området för förbättring.</a:t>
            </a:r>
          </a:p>
          <a:p>
            <a:pPr eaLnBrk="1" hangingPunct="1"/>
            <a:endParaRPr lang="sv-SE" altLang="sv-SE" sz="1200" kern="1200" dirty="0">
              <a:solidFill>
                <a:schemeClr val="tx1"/>
              </a:solidFill>
              <a:latin typeface="Arial" charset="0"/>
              <a:ea typeface="+mn-ea"/>
              <a:cs typeface="+mn-cs"/>
            </a:endParaRPr>
          </a:p>
          <a:p>
            <a:pPr eaLnBrk="1" hangingPunct="1"/>
            <a:r>
              <a:rPr lang="sv-SE" altLang="sv-SE" sz="1200" kern="1200" dirty="0">
                <a:solidFill>
                  <a:schemeClr val="tx1"/>
                </a:solidFill>
                <a:latin typeface="Arial" charset="0"/>
                <a:ea typeface="+mn-ea"/>
                <a:cs typeface="+mn-cs"/>
              </a:rPr>
              <a:t>Prioriteringsmatrisen visar även vilket område som medlemmarna är mest nöjda med dvs punkt 2 ”Bemötande” (80% nöjda) och minst nöjda är medlemmarna med - ”Anläggningen” med endast 58% nöjda medlemmar.  </a:t>
            </a:r>
          </a:p>
          <a:p>
            <a:pPr eaLnBrk="1" hangingPunct="1"/>
            <a:endParaRPr lang="sv-SE" altLang="sv-SE" sz="1200" kern="1200" dirty="0">
              <a:solidFill>
                <a:schemeClr val="tx1"/>
              </a:solidFill>
              <a:latin typeface="Arial" charset="0"/>
              <a:ea typeface="+mn-ea"/>
              <a:cs typeface="+mn-cs"/>
            </a:endParaRPr>
          </a:p>
          <a:p>
            <a:pPr eaLnBrk="1" hangingPunct="1"/>
            <a:r>
              <a:rPr lang="sv-SE" altLang="sv-SE" sz="1200" kern="1200" dirty="0">
                <a:solidFill>
                  <a:schemeClr val="tx1"/>
                </a:solidFill>
                <a:latin typeface="Arial" charset="0"/>
                <a:ea typeface="+mn-ea"/>
                <a:cs typeface="+mn-cs"/>
              </a:rPr>
              <a:t>Det område medlemmarna anser är viktigast är ”Bemötande” och ”Ledarens kompetens och pedagogiska förmåga” och minst viktigt är föreningens ”Image och varumärke (rykte)”.</a:t>
            </a:r>
          </a:p>
          <a:p>
            <a:endParaRPr lang="sv-SE" dirty="0"/>
          </a:p>
        </p:txBody>
      </p:sp>
      <p:sp>
        <p:nvSpPr>
          <p:cNvPr id="4" name="Platshållare för bildnummer 3"/>
          <p:cNvSpPr>
            <a:spLocks noGrp="1"/>
          </p:cNvSpPr>
          <p:nvPr>
            <p:ph type="sldNum" sz="quarter" idx="10"/>
          </p:nvPr>
        </p:nvSpPr>
        <p:spPr/>
        <p:txBody>
          <a:bodyPr/>
          <a:lstStyle/>
          <a:p>
            <a:pPr>
              <a:defRPr/>
            </a:pPr>
            <a:fld id="{311300E0-2FA7-4076-A941-1F19B1FF502F}" type="slidenum">
              <a:rPr lang="en-US" smtClean="0"/>
              <a:pPr>
                <a:defRPr/>
              </a:pPr>
              <a:t>5</a:t>
            </a:fld>
            <a:endParaRPr lang="en-US" dirty="0"/>
          </a:p>
        </p:txBody>
      </p:sp>
    </p:spTree>
    <p:extLst>
      <p:ext uri="{BB962C8B-B14F-4D97-AF65-F5344CB8AC3E}">
        <p14:creationId xmlns:p14="http://schemas.microsoft.com/office/powerpoint/2010/main" val="19686617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ltLang="sv-SE" sz="1200" kern="1200" dirty="0">
                <a:solidFill>
                  <a:schemeClr val="tx1"/>
                </a:solidFill>
                <a:latin typeface="Arial" charset="0"/>
                <a:ea typeface="+mn-ea"/>
                <a:cs typeface="+mn-cs"/>
              </a:rPr>
              <a:t>Prioriteringsmatrisen visar hur viktiga de olika områdena är, jämfört med hur bra medlemmarna tycker att det fungerar. De områden som är viktiga för medlemmarna, men som fått ett lägre medelvärde, hamnar i förbättringsområdet. </a:t>
            </a:r>
          </a:p>
          <a:p>
            <a:endParaRPr lang="sv-SE" altLang="sv-SE" sz="1200" kern="1200" dirty="0">
              <a:solidFill>
                <a:schemeClr val="tx1"/>
              </a:solidFill>
              <a:latin typeface="Arial" charset="0"/>
              <a:ea typeface="+mn-ea"/>
              <a:cs typeface="+mn-cs"/>
            </a:endParaRPr>
          </a:p>
          <a:p>
            <a:r>
              <a:rPr lang="sv-SE" altLang="sv-SE" sz="1200" kern="1200" dirty="0">
                <a:solidFill>
                  <a:schemeClr val="tx1"/>
                </a:solidFill>
                <a:latin typeface="Arial" charset="0"/>
                <a:ea typeface="+mn-ea"/>
                <a:cs typeface="+mn-cs"/>
              </a:rPr>
              <a:t>Ett vanligt mål för medelvärdet för nöjdhet (andel som svarat betyg 4-5) är 70%. Om man har ett lägre medelvärde och vill höja det så bör man ta hänsyn till de ev. punkter som ligger i området ”Vårda eller förbättra”, och som har ett lägre medelvärde än 70% (om någon punkt finns inom intervallet).</a:t>
            </a:r>
          </a:p>
          <a:p>
            <a:endParaRPr lang="sv-SE" sz="1200" kern="1200" dirty="0">
              <a:solidFill>
                <a:schemeClr val="tx1"/>
              </a:solidFill>
              <a:latin typeface="Arial" charset="0"/>
              <a:ea typeface="+mn-ea"/>
              <a:cs typeface="+mn-cs"/>
            </a:endParaRPr>
          </a:p>
          <a:p>
            <a:pPr eaLnBrk="1" hangingPunct="1"/>
            <a:r>
              <a:rPr lang="sv-SE" altLang="sv-SE" sz="1200" kern="1200" dirty="0">
                <a:solidFill>
                  <a:schemeClr val="tx1"/>
                </a:solidFill>
                <a:latin typeface="Arial" charset="0"/>
                <a:ea typeface="+mn-ea"/>
                <a:cs typeface="+mn-cs"/>
              </a:rPr>
              <a:t>Ingen är av punkterna ligger i området för förbättring. Uppmärksamma dock punkt 5 ”Förmåga att nå uppsatta mål/syften” som ligger precis på gränsen till området för förbättring.</a:t>
            </a:r>
          </a:p>
          <a:p>
            <a:pPr eaLnBrk="1" hangingPunct="1"/>
            <a:r>
              <a:rPr lang="sv-SE" altLang="sv-SE" sz="1200" kern="1200" dirty="0">
                <a:solidFill>
                  <a:schemeClr val="tx1"/>
                </a:solidFill>
                <a:latin typeface="Arial" charset="0"/>
                <a:ea typeface="+mn-ea"/>
                <a:cs typeface="+mn-cs"/>
              </a:rPr>
              <a:t>Flera andra punkter ligger i närheten av området för förbättring.</a:t>
            </a:r>
          </a:p>
          <a:p>
            <a:pPr eaLnBrk="1" hangingPunct="1"/>
            <a:endParaRPr lang="sv-SE" altLang="sv-SE" sz="1200" kern="1200" dirty="0">
              <a:solidFill>
                <a:schemeClr val="tx1"/>
              </a:solidFill>
              <a:latin typeface="Arial" charset="0"/>
              <a:ea typeface="+mn-ea"/>
              <a:cs typeface="+mn-cs"/>
            </a:endParaRPr>
          </a:p>
          <a:p>
            <a:pPr eaLnBrk="1" hangingPunct="1"/>
            <a:r>
              <a:rPr lang="sv-SE" altLang="sv-SE" sz="1200" kern="1200" dirty="0">
                <a:solidFill>
                  <a:schemeClr val="tx1"/>
                </a:solidFill>
                <a:latin typeface="Arial" charset="0"/>
                <a:ea typeface="+mn-ea"/>
                <a:cs typeface="+mn-cs"/>
              </a:rPr>
              <a:t>Prioriteringsmatrisen visar även vilket område som medlemmarna är mest nöjda med dvs punkt 2 ”Bemötande” (80% nöjda) och minst nöjda är medlemmarna med - ”Anläggningen” med endast 58% nöjda medlemmar.  </a:t>
            </a:r>
          </a:p>
          <a:p>
            <a:pPr eaLnBrk="1" hangingPunct="1"/>
            <a:endParaRPr lang="sv-SE" altLang="sv-SE" sz="1200" kern="1200" dirty="0">
              <a:solidFill>
                <a:schemeClr val="tx1"/>
              </a:solidFill>
              <a:latin typeface="Arial" charset="0"/>
              <a:ea typeface="+mn-ea"/>
              <a:cs typeface="+mn-cs"/>
            </a:endParaRPr>
          </a:p>
          <a:p>
            <a:pPr eaLnBrk="1" hangingPunct="1"/>
            <a:r>
              <a:rPr lang="sv-SE" altLang="sv-SE" sz="1200" kern="1200" dirty="0">
                <a:solidFill>
                  <a:schemeClr val="tx1"/>
                </a:solidFill>
                <a:latin typeface="Arial" charset="0"/>
                <a:ea typeface="+mn-ea"/>
                <a:cs typeface="+mn-cs"/>
              </a:rPr>
              <a:t>Det område medlemmarna anser är viktigast är ”Bemötande” och ”Ledarens kompetens och pedagogiska förmåga” och minst viktigt är föreningens ”Image och varumärke (rykte)”.</a:t>
            </a:r>
          </a:p>
          <a:p>
            <a:endParaRPr lang="sv-SE" dirty="0"/>
          </a:p>
        </p:txBody>
      </p:sp>
      <p:sp>
        <p:nvSpPr>
          <p:cNvPr id="4" name="Platshållare för bildnummer 3"/>
          <p:cNvSpPr>
            <a:spLocks noGrp="1"/>
          </p:cNvSpPr>
          <p:nvPr>
            <p:ph type="sldNum" sz="quarter" idx="10"/>
          </p:nvPr>
        </p:nvSpPr>
        <p:spPr/>
        <p:txBody>
          <a:bodyPr/>
          <a:lstStyle/>
          <a:p>
            <a:pPr>
              <a:defRPr/>
            </a:pPr>
            <a:fld id="{311300E0-2FA7-4076-A941-1F19B1FF502F}" type="slidenum">
              <a:rPr lang="en-US" smtClean="0"/>
              <a:pPr>
                <a:defRPr/>
              </a:pPr>
              <a:t>6</a:t>
            </a:fld>
            <a:endParaRPr lang="en-US" dirty="0"/>
          </a:p>
        </p:txBody>
      </p:sp>
    </p:spTree>
    <p:extLst>
      <p:ext uri="{BB962C8B-B14F-4D97-AF65-F5344CB8AC3E}">
        <p14:creationId xmlns:p14="http://schemas.microsoft.com/office/powerpoint/2010/main" val="3700048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a:defRPr/>
            </a:pPr>
            <a:fld id="{311300E0-2FA7-4076-A941-1F19B1FF502F}" type="slidenum">
              <a:rPr lang="en-US" smtClean="0"/>
              <a:pPr>
                <a:defRPr/>
              </a:pPr>
              <a:t>7</a:t>
            </a:fld>
            <a:endParaRPr lang="en-US" dirty="0"/>
          </a:p>
        </p:txBody>
      </p:sp>
    </p:spTree>
    <p:extLst>
      <p:ext uri="{BB962C8B-B14F-4D97-AF65-F5344CB8AC3E}">
        <p14:creationId xmlns:p14="http://schemas.microsoft.com/office/powerpoint/2010/main" val="21767312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ltLang="sv-SE" sz="1200" kern="1200" dirty="0">
                <a:solidFill>
                  <a:schemeClr val="tx1"/>
                </a:solidFill>
                <a:latin typeface="Arial" charset="0"/>
                <a:ea typeface="+mn-ea"/>
                <a:cs typeface="+mn-cs"/>
              </a:rPr>
              <a:t>Prioriteringsmatrisen visar hur viktiga de olika områdena är, jämfört med hur bra medlemmarna tycker att det fungerar. De områden som är viktiga för medlemmarna, men som fått ett lägre medelvärde, hamnar i förbättringsområdet. </a:t>
            </a:r>
          </a:p>
          <a:p>
            <a:endParaRPr lang="sv-SE" altLang="sv-SE" sz="1200" kern="1200" dirty="0">
              <a:solidFill>
                <a:schemeClr val="tx1"/>
              </a:solidFill>
              <a:latin typeface="Arial" charset="0"/>
              <a:ea typeface="+mn-ea"/>
              <a:cs typeface="+mn-cs"/>
            </a:endParaRPr>
          </a:p>
          <a:p>
            <a:r>
              <a:rPr lang="sv-SE" altLang="sv-SE" sz="1200" kern="1200" dirty="0">
                <a:solidFill>
                  <a:schemeClr val="tx1"/>
                </a:solidFill>
                <a:latin typeface="Arial" charset="0"/>
                <a:ea typeface="+mn-ea"/>
                <a:cs typeface="+mn-cs"/>
              </a:rPr>
              <a:t>Ett vanligt mål för medelvärdet för nöjdhet (andel som svarat betyg 4-5) är 70%. Om man har ett lägre medelvärde och vill höja det så bör man ta hänsyn till de ev. punkter som ligger i området ”Vårda eller förbättra”, och som har ett lägre medelvärde än 70% (om någon punkt finns inom intervallet).</a:t>
            </a:r>
          </a:p>
          <a:p>
            <a:endParaRPr lang="sv-SE" sz="1200" kern="1200" dirty="0">
              <a:solidFill>
                <a:schemeClr val="tx1"/>
              </a:solidFill>
              <a:latin typeface="Arial" charset="0"/>
              <a:ea typeface="+mn-ea"/>
              <a:cs typeface="+mn-cs"/>
            </a:endParaRPr>
          </a:p>
          <a:p>
            <a:pPr eaLnBrk="1" hangingPunct="1"/>
            <a:r>
              <a:rPr lang="sv-SE" altLang="sv-SE" sz="1200" kern="1200" dirty="0">
                <a:solidFill>
                  <a:schemeClr val="tx1"/>
                </a:solidFill>
                <a:latin typeface="Arial" charset="0"/>
                <a:ea typeface="+mn-ea"/>
                <a:cs typeface="+mn-cs"/>
              </a:rPr>
              <a:t>Ingen är av punkterna ligger i området för förbättring. Uppmärksamma dock punkt 5 ”Förmåga att nå uppsatta mål/syften” som ligger precis på gränsen till området för förbättring.</a:t>
            </a:r>
          </a:p>
          <a:p>
            <a:pPr eaLnBrk="1" hangingPunct="1"/>
            <a:r>
              <a:rPr lang="sv-SE" altLang="sv-SE" sz="1200" kern="1200" dirty="0">
                <a:solidFill>
                  <a:schemeClr val="tx1"/>
                </a:solidFill>
                <a:latin typeface="Arial" charset="0"/>
                <a:ea typeface="+mn-ea"/>
                <a:cs typeface="+mn-cs"/>
              </a:rPr>
              <a:t>Flera andra punkter ligger i närheten av området för förbättring.</a:t>
            </a:r>
          </a:p>
          <a:p>
            <a:pPr eaLnBrk="1" hangingPunct="1"/>
            <a:endParaRPr lang="sv-SE" altLang="sv-SE" sz="1200" kern="1200" dirty="0">
              <a:solidFill>
                <a:schemeClr val="tx1"/>
              </a:solidFill>
              <a:latin typeface="Arial" charset="0"/>
              <a:ea typeface="+mn-ea"/>
              <a:cs typeface="+mn-cs"/>
            </a:endParaRPr>
          </a:p>
          <a:p>
            <a:pPr eaLnBrk="1" hangingPunct="1"/>
            <a:r>
              <a:rPr lang="sv-SE" altLang="sv-SE" sz="1200" kern="1200" dirty="0">
                <a:solidFill>
                  <a:schemeClr val="tx1"/>
                </a:solidFill>
                <a:latin typeface="Arial" charset="0"/>
                <a:ea typeface="+mn-ea"/>
                <a:cs typeface="+mn-cs"/>
              </a:rPr>
              <a:t>Prioriteringsmatrisen visar även vilket område som medlemmarna är mest nöjda med dvs punkt 2 ”Bemötande” (80% nöjda) och minst nöjda är medlemmarna med - ”Anläggningen” med endast 58% nöjda medlemmar.  </a:t>
            </a:r>
          </a:p>
          <a:p>
            <a:pPr eaLnBrk="1" hangingPunct="1"/>
            <a:endParaRPr lang="sv-SE" altLang="sv-SE" sz="1200" kern="1200" dirty="0">
              <a:solidFill>
                <a:schemeClr val="tx1"/>
              </a:solidFill>
              <a:latin typeface="Arial" charset="0"/>
              <a:ea typeface="+mn-ea"/>
              <a:cs typeface="+mn-cs"/>
            </a:endParaRPr>
          </a:p>
          <a:p>
            <a:pPr eaLnBrk="1" hangingPunct="1"/>
            <a:r>
              <a:rPr lang="sv-SE" altLang="sv-SE" sz="1200" kern="1200" dirty="0">
                <a:solidFill>
                  <a:schemeClr val="tx1"/>
                </a:solidFill>
                <a:latin typeface="Arial" charset="0"/>
                <a:ea typeface="+mn-ea"/>
                <a:cs typeface="+mn-cs"/>
              </a:rPr>
              <a:t>Det område medlemmarna anser är viktigast är ”Bemötande” och ”Ledarens kompetens och pedagogiska förmåga” och minst viktigt är föreningens ”Image och varumärke (rykte)”.</a:t>
            </a:r>
          </a:p>
          <a:p>
            <a:endParaRPr lang="sv-SE" dirty="0"/>
          </a:p>
        </p:txBody>
      </p:sp>
      <p:sp>
        <p:nvSpPr>
          <p:cNvPr id="4" name="Platshållare för bildnummer 3"/>
          <p:cNvSpPr>
            <a:spLocks noGrp="1"/>
          </p:cNvSpPr>
          <p:nvPr>
            <p:ph type="sldNum" sz="quarter" idx="10"/>
          </p:nvPr>
        </p:nvSpPr>
        <p:spPr/>
        <p:txBody>
          <a:bodyPr/>
          <a:lstStyle/>
          <a:p>
            <a:pPr>
              <a:defRPr/>
            </a:pPr>
            <a:fld id="{311300E0-2FA7-4076-A941-1F19B1FF502F}" type="slidenum">
              <a:rPr lang="en-US" smtClean="0"/>
              <a:pPr>
                <a:defRPr/>
              </a:pPr>
              <a:t>8</a:t>
            </a:fld>
            <a:endParaRPr lang="en-US" dirty="0"/>
          </a:p>
        </p:txBody>
      </p:sp>
    </p:spTree>
    <p:extLst>
      <p:ext uri="{BB962C8B-B14F-4D97-AF65-F5344CB8AC3E}">
        <p14:creationId xmlns:p14="http://schemas.microsoft.com/office/powerpoint/2010/main" val="1768881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311300E0-2FA7-4076-A941-1F19B1FF502F}" type="slidenum">
              <a:rPr lang="en-US" smtClean="0"/>
              <a:pPr>
                <a:defRPr/>
              </a:pPr>
              <a:t>9</a:t>
            </a:fld>
            <a:endParaRPr lang="en-US" dirty="0"/>
          </a:p>
        </p:txBody>
      </p:sp>
    </p:spTree>
    <p:extLst>
      <p:ext uri="{BB962C8B-B14F-4D97-AF65-F5344CB8AC3E}">
        <p14:creationId xmlns:p14="http://schemas.microsoft.com/office/powerpoint/2010/main" val="1879379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AEA2361-44FD-4662-AD94-E4C5B9F0896E}" type="slidenum">
              <a:rPr lang="en-US"/>
              <a:pPr>
                <a:defRPr/>
              </a:pPr>
              <a:t>‹#›</a:t>
            </a:fld>
            <a:endParaRPr lang="en-US" dirty="0"/>
          </a:p>
        </p:txBody>
      </p:sp>
    </p:spTree>
    <p:extLst>
      <p:ext uri="{BB962C8B-B14F-4D97-AF65-F5344CB8AC3E}">
        <p14:creationId xmlns:p14="http://schemas.microsoft.com/office/powerpoint/2010/main" val="1298179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914400" y="2130426"/>
            <a:ext cx="10363200" cy="1470025"/>
          </a:xfrm>
        </p:spPr>
        <p:txBody>
          <a:bodyPr/>
          <a:lstStyle/>
          <a:p>
            <a:r>
              <a:rPr lang="sv-SE"/>
              <a:t>Klicka här för att ändra format</a:t>
            </a:r>
          </a:p>
        </p:txBody>
      </p:sp>
      <p:sp>
        <p:nvSpPr>
          <p:cNvPr id="3" name="Underrubrik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a:t>Klicka här för att ändra format på underrubrik i bakgrunden</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3CB33F1-52AD-42FB-8AE9-729E4882993E}" type="slidenum">
              <a:rPr lang="en-US"/>
              <a:pPr>
                <a:defRPr/>
              </a:pPr>
              <a:t>‹#›</a:t>
            </a:fld>
            <a:endParaRPr lang="en-US" dirty="0"/>
          </a:p>
        </p:txBody>
      </p:sp>
    </p:spTree>
    <p:extLst>
      <p:ext uri="{BB962C8B-B14F-4D97-AF65-F5344CB8AC3E}">
        <p14:creationId xmlns:p14="http://schemas.microsoft.com/office/powerpoint/2010/main" val="3191984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xfrm>
            <a:off x="9194800" y="6381750"/>
            <a:ext cx="2844800" cy="476250"/>
          </a:xfrm>
          <a:ln/>
        </p:spPr>
        <p:txBody>
          <a:bodyPr/>
          <a:lstStyle>
            <a:lvl1pPr>
              <a:defRPr>
                <a:latin typeface="Calibri" panose="020F0502020204030204" pitchFamily="34" charset="0"/>
              </a:defRPr>
            </a:lvl1pPr>
          </a:lstStyle>
          <a:p>
            <a:pPr>
              <a:defRPr/>
            </a:pPr>
            <a:fld id="{FDCE2A48-E907-4A08-9588-0DC63FBB78EB}" type="slidenum">
              <a:rPr lang="en-US" smtClean="0"/>
              <a:pPr>
                <a:defRPr/>
              </a:pPr>
              <a:t>‹#›</a:t>
            </a:fld>
            <a:endParaRPr lang="en-US" dirty="0"/>
          </a:p>
        </p:txBody>
      </p:sp>
    </p:spTree>
    <p:extLst>
      <p:ext uri="{BB962C8B-B14F-4D97-AF65-F5344CB8AC3E}">
        <p14:creationId xmlns:p14="http://schemas.microsoft.com/office/powerpoint/2010/main" val="38572358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dirty="0"/>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dirty="0"/>
          </a:p>
        </p:txBody>
      </p:sp>
      <p:sp>
        <p:nvSpPr>
          <p:cNvPr id="1030" name="Rectangle 6"/>
          <p:cNvSpPr>
            <a:spLocks noGrp="1" noChangeArrowheads="1"/>
          </p:cNvSpPr>
          <p:nvPr>
            <p:ph type="sldNum" sz="quarter" idx="4"/>
          </p:nvPr>
        </p:nvSpPr>
        <p:spPr bwMode="auto">
          <a:xfrm>
            <a:off x="9194800" y="6381750"/>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a:latin typeface="Calibri" panose="020F0502020204030204" pitchFamily="34" charset="0"/>
              </a:defRPr>
            </a:lvl1pPr>
          </a:lstStyle>
          <a:p>
            <a:pPr>
              <a:defRPr/>
            </a:pPr>
            <a:endParaRPr lang="en-US" dirty="0"/>
          </a:p>
          <a:p>
            <a:pPr>
              <a:defRPr/>
            </a:pPr>
            <a:fld id="{ED238714-90B1-49A2-AECD-5CCFD51214C4}" type="slidenum">
              <a:rPr lang="en-US" sz="1000" smtClean="0"/>
              <a:pPr>
                <a:defRPr/>
              </a:pPr>
              <a:t>‹#›</a:t>
            </a:fld>
            <a:endParaRPr lang="en-US" sz="1000" dirty="0"/>
          </a:p>
        </p:txBody>
      </p:sp>
      <p:pic>
        <p:nvPicPr>
          <p:cNvPr id="8" name="Bildobjekt 7"/>
          <p:cNvPicPr>
            <a:picLocks noChangeAspect="1"/>
          </p:cNvPicPr>
          <p:nvPr userDrawn="1"/>
        </p:nvPicPr>
        <p:blipFill>
          <a:blip r:embed="rId6"/>
          <a:stretch>
            <a:fillRect/>
          </a:stretch>
        </p:blipFill>
        <p:spPr>
          <a:xfrm>
            <a:off x="616868" y="6165418"/>
            <a:ext cx="798658" cy="542678"/>
          </a:xfrm>
          <a:prstGeom prst="rect">
            <a:avLst/>
          </a:prstGeom>
        </p:spPr>
      </p:pic>
      <p:pic>
        <p:nvPicPr>
          <p:cNvPr id="2" name="Picture 2" descr="Svensk simidrott - Folkpool">
            <a:extLst>
              <a:ext uri="{FF2B5EF4-FFF2-40B4-BE49-F238E27FC236}">
                <a16:creationId xmlns:a16="http://schemas.microsoft.com/office/drawing/2014/main" id="{45372DDA-4518-4C9B-A48E-A69A0E3E8678}"/>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062934" y="85790"/>
            <a:ext cx="1038931" cy="54292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0" r:id="rId1"/>
    <p:sldLayoutId id="2147483649" r:id="rId2"/>
    <p:sldLayoutId id="2147483655" r:id="rId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chart" Target="../charts/chart4.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chart" Target="../charts/chart5.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chart" Target="../charts/chart2.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descr="En bild som visar inomhus, ljus&#10;&#10;Automatiskt genererad beskrivning">
            <a:extLst>
              <a:ext uri="{FF2B5EF4-FFF2-40B4-BE49-F238E27FC236}">
                <a16:creationId xmlns:a16="http://schemas.microsoft.com/office/drawing/2014/main" id="{23EE1409-AFED-482A-9E6D-093AC535B8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141805"/>
            <a:ext cx="12725400" cy="7514348"/>
          </a:xfrm>
          <a:prstGeom prst="rect">
            <a:avLst/>
          </a:prstGeom>
        </p:spPr>
      </p:pic>
      <p:grpSp>
        <p:nvGrpSpPr>
          <p:cNvPr id="6" name="Grupp 5">
            <a:extLst>
              <a:ext uri="{FF2B5EF4-FFF2-40B4-BE49-F238E27FC236}">
                <a16:creationId xmlns:a16="http://schemas.microsoft.com/office/drawing/2014/main" id="{5EB6B0DF-9CA9-4449-8429-E83AECECBA95}"/>
              </a:ext>
            </a:extLst>
          </p:cNvPr>
          <p:cNvGrpSpPr/>
          <p:nvPr/>
        </p:nvGrpSpPr>
        <p:grpSpPr>
          <a:xfrm>
            <a:off x="1712164" y="3615369"/>
            <a:ext cx="8782325" cy="1649309"/>
            <a:chOff x="194921" y="3809900"/>
            <a:chExt cx="8782325" cy="1649309"/>
          </a:xfrm>
          <a:solidFill>
            <a:schemeClr val="accent5">
              <a:lumMod val="50000"/>
            </a:schemeClr>
          </a:solidFill>
        </p:grpSpPr>
        <p:sp>
          <p:nvSpPr>
            <p:cNvPr id="7" name="Rektangel 6">
              <a:extLst>
                <a:ext uri="{FF2B5EF4-FFF2-40B4-BE49-F238E27FC236}">
                  <a16:creationId xmlns:a16="http://schemas.microsoft.com/office/drawing/2014/main" id="{D4A02019-D8B6-40BE-85E8-30A6FBA2B2C6}"/>
                </a:ext>
              </a:extLst>
            </p:cNvPr>
            <p:cNvSpPr/>
            <p:nvPr/>
          </p:nvSpPr>
          <p:spPr>
            <a:xfrm>
              <a:off x="194921" y="3809900"/>
              <a:ext cx="8767672" cy="164930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8187F1E5-1230-435D-9BAA-7C9088E0EB37}"/>
                </a:ext>
              </a:extLst>
            </p:cNvPr>
            <p:cNvSpPr/>
            <p:nvPr/>
          </p:nvSpPr>
          <p:spPr>
            <a:xfrm>
              <a:off x="209575" y="4072858"/>
              <a:ext cx="8767671" cy="646331"/>
            </a:xfrm>
            <a:prstGeom prst="rect">
              <a:avLst/>
            </a:prstGeom>
            <a:grpFill/>
          </p:spPr>
          <p:txBody>
            <a:bodyPr wrap="square">
              <a:spAutoFit/>
            </a:bodyPr>
            <a:lstStyle/>
            <a:p>
              <a:pPr algn="ctr"/>
              <a:r>
                <a:rPr lang="sv-SE" sz="3200" b="1" dirty="0">
                  <a:solidFill>
                    <a:schemeClr val="bg1"/>
                  </a:solidFill>
                  <a:latin typeface="Calibri Light" panose="020F0302020204030204" pitchFamily="34" charset="0"/>
                  <a:cs typeface="Calibri Light" panose="020F0302020204030204" pitchFamily="34" charset="0"/>
                </a:rPr>
                <a:t>Användarguide för medlemsundersökning 2021</a:t>
              </a:r>
            </a:p>
            <a:p>
              <a:pPr algn="ctr"/>
              <a:endParaRPr lang="sv-SE" sz="400" b="1" dirty="0">
                <a:solidFill>
                  <a:schemeClr val="bg1"/>
                </a:solidFill>
                <a:latin typeface="Calibri Light" panose="020F0302020204030204" pitchFamily="34" charset="0"/>
                <a:cs typeface="Calibri Light" panose="020F0302020204030204" pitchFamily="34" charset="0"/>
              </a:endParaRPr>
            </a:p>
          </p:txBody>
        </p:sp>
        <p:cxnSp>
          <p:nvCxnSpPr>
            <p:cNvPr id="13" name="Rak 4">
              <a:extLst>
                <a:ext uri="{FF2B5EF4-FFF2-40B4-BE49-F238E27FC236}">
                  <a16:creationId xmlns:a16="http://schemas.microsoft.com/office/drawing/2014/main" id="{802ECCCD-BCE2-426B-8506-E7A563F28E9E}"/>
                </a:ext>
              </a:extLst>
            </p:cNvPr>
            <p:cNvCxnSpPr>
              <a:cxnSpLocks/>
            </p:cNvCxnSpPr>
            <p:nvPr/>
          </p:nvCxnSpPr>
          <p:spPr>
            <a:xfrm>
              <a:off x="1726915" y="4766531"/>
              <a:ext cx="5703683" cy="15299"/>
            </a:xfrm>
            <a:prstGeom prst="line">
              <a:avLst/>
            </a:prstGeom>
            <a:grpFill/>
            <a:ln>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10" name="textruta 9">
            <a:extLst>
              <a:ext uri="{FF2B5EF4-FFF2-40B4-BE49-F238E27FC236}">
                <a16:creationId xmlns:a16="http://schemas.microsoft.com/office/drawing/2014/main" id="{898E667C-3DE7-4441-B467-7AC6C7CB7EAA}"/>
              </a:ext>
            </a:extLst>
          </p:cNvPr>
          <p:cNvSpPr txBox="1"/>
          <p:nvPr/>
        </p:nvSpPr>
        <p:spPr>
          <a:xfrm>
            <a:off x="2800089" y="4692972"/>
            <a:ext cx="6363222" cy="369332"/>
          </a:xfrm>
          <a:prstGeom prst="rect">
            <a:avLst/>
          </a:prstGeom>
          <a:noFill/>
        </p:spPr>
        <p:txBody>
          <a:bodyPr wrap="square">
            <a:spAutoFit/>
          </a:bodyPr>
          <a:lstStyle/>
          <a:p>
            <a:pPr algn="ctr"/>
            <a:r>
              <a:rPr lang="sv-SE" sz="1800" b="1" dirty="0">
                <a:solidFill>
                  <a:schemeClr val="bg1"/>
                </a:solidFill>
                <a:latin typeface="Calibri Light" panose="020F0302020204030204" pitchFamily="34" charset="0"/>
                <a:cs typeface="Calibri Light" panose="020F0302020204030204" pitchFamily="34" charset="0"/>
              </a:rPr>
              <a:t>Svensk Simidrott</a:t>
            </a:r>
          </a:p>
        </p:txBody>
      </p:sp>
      <p:pic>
        <p:nvPicPr>
          <p:cNvPr id="14" name="Bildobjekt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117935"/>
            <a:ext cx="1800225" cy="1272130"/>
          </a:xfrm>
          <a:prstGeom prst="rect">
            <a:avLst/>
          </a:prstGeom>
        </p:spPr>
      </p:pic>
    </p:spTree>
    <p:extLst>
      <p:ext uri="{BB962C8B-B14F-4D97-AF65-F5344CB8AC3E}">
        <p14:creationId xmlns:p14="http://schemas.microsoft.com/office/powerpoint/2010/main" val="29394695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729863856"/>
              </p:ext>
            </p:extLst>
          </p:nvPr>
        </p:nvGraphicFramePr>
        <p:xfrm>
          <a:off x="551384" y="990600"/>
          <a:ext cx="11377264" cy="53907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245" name="Platshållare för bildnummer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000000"/>
                </a:solidFill>
              </a:rPr>
              <a:t> </a:t>
            </a:r>
          </a:p>
        </p:txBody>
      </p:sp>
      <p:sp>
        <p:nvSpPr>
          <p:cNvPr id="6" name="Title">
            <a:extLst>
              <a:ext uri="{FF2B5EF4-FFF2-40B4-BE49-F238E27FC236}">
                <a16:creationId xmlns:a16="http://schemas.microsoft.com/office/drawing/2014/main" id="{39F8F7E7-A6E5-425B-8806-150FE3F22E4B}"/>
              </a:ext>
            </a:extLst>
          </p:cNvPr>
          <p:cNvSpPr txBox="1">
            <a:spLocks/>
          </p:cNvSpPr>
          <p:nvPr/>
        </p:nvSpPr>
        <p:spPr>
          <a:xfrm>
            <a:off x="1295400" y="286016"/>
            <a:ext cx="8229600" cy="547088"/>
          </a:xfrm>
          <a:prstGeom prst="rect">
            <a:avLst/>
          </a:prstGeom>
        </p:spPr>
        <p:txBody>
          <a:bodyPr anchor="b">
            <a:noAutofit/>
          </a:bodyPr>
          <a:lstStyle>
            <a:lvl1pPr algn="ctr" rtl="0" eaLnBrk="0" fontAlgn="base" hangingPunct="0">
              <a:spcBef>
                <a:spcPct val="0"/>
              </a:spcBef>
              <a:spcAft>
                <a:spcPct val="0"/>
              </a:spcAft>
              <a:defRPr sz="6000" kern="1200">
                <a:solidFill>
                  <a:schemeClr val="tx1"/>
                </a:solidFill>
                <a:latin typeface="Calibri" panose="020F0502020204030204" pitchFamily="34" charset="0"/>
                <a:ea typeface="ヒラギノ角ゴ Pro W3" pitchFamily="-72" charset="-128"/>
                <a:cs typeface="Calibri" panose="020F0502020204030204" pitchFamily="34" charset="0"/>
              </a:defRPr>
            </a:lvl1pPr>
            <a:lvl2pPr algn="ctr" rtl="0" eaLnBrk="0" fontAlgn="base" hangingPunct="0">
              <a:spcBef>
                <a:spcPct val="0"/>
              </a:spcBef>
              <a:spcAft>
                <a:spcPct val="0"/>
              </a:spcAft>
              <a:defRPr sz="4400">
                <a:solidFill>
                  <a:schemeClr val="tx1"/>
                </a:solidFill>
                <a:latin typeface="Times New Roman" pitchFamily="-72" charset="0"/>
                <a:ea typeface="ヒラギノ角ゴ Pro W3" pitchFamily="-72" charset="-128"/>
                <a:cs typeface="ヒラギノ角ゴ Pro W3" pitchFamily="-72" charset="-128"/>
              </a:defRPr>
            </a:lvl2pPr>
            <a:lvl3pPr algn="ctr" rtl="0" eaLnBrk="0" fontAlgn="base" hangingPunct="0">
              <a:spcBef>
                <a:spcPct val="0"/>
              </a:spcBef>
              <a:spcAft>
                <a:spcPct val="0"/>
              </a:spcAft>
              <a:defRPr sz="4400">
                <a:solidFill>
                  <a:schemeClr val="tx1"/>
                </a:solidFill>
                <a:latin typeface="Times New Roman" pitchFamily="-72" charset="0"/>
                <a:ea typeface="ヒラギノ角ゴ Pro W3" pitchFamily="-72" charset="-128"/>
                <a:cs typeface="ヒラギノ角ゴ Pro W3" pitchFamily="-72" charset="-128"/>
              </a:defRPr>
            </a:lvl3pPr>
            <a:lvl4pPr algn="ctr" rtl="0" eaLnBrk="0" fontAlgn="base" hangingPunct="0">
              <a:spcBef>
                <a:spcPct val="0"/>
              </a:spcBef>
              <a:spcAft>
                <a:spcPct val="0"/>
              </a:spcAft>
              <a:defRPr sz="4400">
                <a:solidFill>
                  <a:schemeClr val="tx1"/>
                </a:solidFill>
                <a:latin typeface="Times New Roman" pitchFamily="-72" charset="0"/>
                <a:ea typeface="ヒラギノ角ゴ Pro W3" pitchFamily="-72" charset="-128"/>
                <a:cs typeface="ヒラギノ角ゴ Pro W3" pitchFamily="-72" charset="-128"/>
              </a:defRPr>
            </a:lvl4pPr>
            <a:lvl5pPr algn="ctr" rtl="0" eaLnBrk="0" fontAlgn="base" hangingPunct="0">
              <a:spcBef>
                <a:spcPct val="0"/>
              </a:spcBef>
              <a:spcAft>
                <a:spcPct val="0"/>
              </a:spcAft>
              <a:defRPr sz="4400">
                <a:solidFill>
                  <a:schemeClr val="tx1"/>
                </a:solidFill>
                <a:latin typeface="Times New Roman" pitchFamily="-72" charset="0"/>
                <a:ea typeface="ヒラギノ角ゴ Pro W3" pitchFamily="-72" charset="-128"/>
                <a:cs typeface="ヒラギノ角ゴ Pro W3" pitchFamily="-72" charset="-128"/>
              </a:defRPr>
            </a:lvl5pPr>
            <a:lvl6pPr marL="457200" algn="ctr" rtl="0" fontAlgn="base">
              <a:spcBef>
                <a:spcPct val="0"/>
              </a:spcBef>
              <a:spcAft>
                <a:spcPct val="0"/>
              </a:spcAft>
              <a:defRPr sz="4400">
                <a:solidFill>
                  <a:schemeClr val="tx1"/>
                </a:solidFill>
                <a:latin typeface="Times New Roman" pitchFamily="-72" charset="0"/>
                <a:ea typeface="ヒラギノ角ゴ Pro W3" pitchFamily="-72" charset="-128"/>
                <a:cs typeface="ヒラギノ角ゴ Pro W3" pitchFamily="-72" charset="-128"/>
              </a:defRPr>
            </a:lvl6pPr>
            <a:lvl7pPr marL="914400" algn="ctr" rtl="0" fontAlgn="base">
              <a:spcBef>
                <a:spcPct val="0"/>
              </a:spcBef>
              <a:spcAft>
                <a:spcPct val="0"/>
              </a:spcAft>
              <a:defRPr sz="4400">
                <a:solidFill>
                  <a:schemeClr val="tx1"/>
                </a:solidFill>
                <a:latin typeface="Times New Roman" pitchFamily="-72" charset="0"/>
                <a:ea typeface="ヒラギノ角ゴ Pro W3" pitchFamily="-72" charset="-128"/>
                <a:cs typeface="ヒラギノ角ゴ Pro W3" pitchFamily="-72" charset="-128"/>
              </a:defRPr>
            </a:lvl7pPr>
            <a:lvl8pPr marL="1371600" algn="ctr" rtl="0" fontAlgn="base">
              <a:spcBef>
                <a:spcPct val="0"/>
              </a:spcBef>
              <a:spcAft>
                <a:spcPct val="0"/>
              </a:spcAft>
              <a:defRPr sz="4400">
                <a:solidFill>
                  <a:schemeClr val="tx1"/>
                </a:solidFill>
                <a:latin typeface="Times New Roman" pitchFamily="-72" charset="0"/>
                <a:ea typeface="ヒラギノ角ゴ Pro W3" pitchFamily="-72" charset="-128"/>
                <a:cs typeface="ヒラギノ角ゴ Pro W3" pitchFamily="-72" charset="-128"/>
              </a:defRPr>
            </a:lvl8pPr>
            <a:lvl9pPr marL="1828800" algn="ctr" rtl="0" fontAlgn="base">
              <a:spcBef>
                <a:spcPct val="0"/>
              </a:spcBef>
              <a:spcAft>
                <a:spcPct val="0"/>
              </a:spcAft>
              <a:defRPr sz="4400">
                <a:solidFill>
                  <a:schemeClr val="tx1"/>
                </a:solidFill>
                <a:latin typeface="Times New Roman" pitchFamily="-72" charset="0"/>
                <a:ea typeface="ヒラギノ角ゴ Pro W3" pitchFamily="-72" charset="-128"/>
                <a:cs typeface="ヒラギノ角ゴ Pro W3" pitchFamily="-72" charset="-128"/>
              </a:defRPr>
            </a:lvl9pPr>
          </a:lstStyle>
          <a:p>
            <a:pPr algn="l"/>
            <a:endParaRPr lang="sv-SE" sz="2200" dirty="0"/>
          </a:p>
        </p:txBody>
      </p:sp>
      <p:cxnSp>
        <p:nvCxnSpPr>
          <p:cNvPr id="8" name="Rak 3">
            <a:extLst>
              <a:ext uri="{FF2B5EF4-FFF2-40B4-BE49-F238E27FC236}">
                <a16:creationId xmlns:a16="http://schemas.microsoft.com/office/drawing/2014/main" id="{22101409-C3FC-4BD1-BD76-C0EB9A6F856D}"/>
              </a:ext>
            </a:extLst>
          </p:cNvPr>
          <p:cNvCxnSpPr>
            <a:cxnSpLocks noChangeShapeType="1"/>
          </p:cNvCxnSpPr>
          <p:nvPr/>
        </p:nvCxnSpPr>
        <p:spPr bwMode="auto">
          <a:xfrm>
            <a:off x="1143000" y="894105"/>
            <a:ext cx="97536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7" name="Rektangel 6"/>
          <p:cNvSpPr/>
          <p:nvPr/>
        </p:nvSpPr>
        <p:spPr>
          <a:xfrm>
            <a:off x="304800" y="5791200"/>
            <a:ext cx="1371600" cy="1005584"/>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732427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A5C3B69-43CF-48F3-813F-0990E3A06BD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5730"/>
          <a:stretch/>
        </p:blipFill>
        <p:spPr>
          <a:xfrm>
            <a:off x="20" y="10"/>
            <a:ext cx="12191980" cy="6857990"/>
          </a:xfrm>
          <a:prstGeom prst="rect">
            <a:avLst/>
          </a:prstGeom>
        </p:spPr>
      </p:pic>
      <p:sp>
        <p:nvSpPr>
          <p:cNvPr id="12" name="Rektangel 11">
            <a:extLst>
              <a:ext uri="{FF2B5EF4-FFF2-40B4-BE49-F238E27FC236}">
                <a16:creationId xmlns:a16="http://schemas.microsoft.com/office/drawing/2014/main" id="{9FE92823-3799-4E2B-8153-3F0CF5428B3E}"/>
              </a:ext>
            </a:extLst>
          </p:cNvPr>
          <p:cNvSpPr/>
          <p:nvPr/>
        </p:nvSpPr>
        <p:spPr>
          <a:xfrm>
            <a:off x="0" y="2079848"/>
            <a:ext cx="12192000" cy="1196752"/>
          </a:xfrm>
          <a:prstGeom prst="rect">
            <a:avLst/>
          </a:prstGeom>
          <a:solidFill>
            <a:schemeClr val="accent5">
              <a:lumMod val="50000"/>
              <a:alpha val="74902"/>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sv-SE" sz="3200" dirty="0">
                <a:latin typeface="Calibri" pitchFamily="34" charset="0"/>
                <a:ea typeface="Calibri" pitchFamily="34" charset="0"/>
                <a:cs typeface="Calibri" pitchFamily="34" charset="0"/>
              </a:rPr>
              <a:t>Lycka till!</a:t>
            </a:r>
          </a:p>
        </p:txBody>
      </p:sp>
      <p:pic>
        <p:nvPicPr>
          <p:cNvPr id="6" name="Bildobjekt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69" y="0"/>
            <a:ext cx="1800225" cy="1272130"/>
          </a:xfrm>
          <a:prstGeom prst="rect">
            <a:avLst/>
          </a:prstGeom>
        </p:spPr>
      </p:pic>
      <p:sp>
        <p:nvSpPr>
          <p:cNvPr id="7" name="Rektangel 6">
            <a:extLst>
              <a:ext uri="{FF2B5EF4-FFF2-40B4-BE49-F238E27FC236}">
                <a16:creationId xmlns:a16="http://schemas.microsoft.com/office/drawing/2014/main" id="{99090CFA-7F8F-459C-8E26-AC390306108D}"/>
              </a:ext>
            </a:extLst>
          </p:cNvPr>
          <p:cNvSpPr/>
          <p:nvPr/>
        </p:nvSpPr>
        <p:spPr>
          <a:xfrm>
            <a:off x="5956419" y="5661238"/>
            <a:ext cx="6235561" cy="1196752"/>
          </a:xfrm>
          <a:prstGeom prst="rect">
            <a:avLst/>
          </a:prstGeom>
          <a:solidFill>
            <a:schemeClr val="accent5">
              <a:lumMod val="50000"/>
              <a:alpha val="74902"/>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sv-SE" sz="1600" dirty="0">
                <a:latin typeface="Calibri" pitchFamily="34" charset="0"/>
                <a:ea typeface="Calibri" pitchFamily="34" charset="0"/>
                <a:cs typeface="Calibri" pitchFamily="34" charset="0"/>
              </a:rPr>
              <a:t>Vill ni ha hjälp?</a:t>
            </a:r>
          </a:p>
          <a:p>
            <a:pPr algn="ctr"/>
            <a:r>
              <a:rPr lang="sv-SE" sz="1600" dirty="0">
                <a:latin typeface="Calibri" pitchFamily="34" charset="0"/>
                <a:ea typeface="Calibri" pitchFamily="34" charset="0"/>
                <a:cs typeface="Calibri" pitchFamily="34" charset="0"/>
              </a:rPr>
              <a:t>Ta kontakt med er utvecklingskonsulent som gärna hjälper er att analysera och arbeta med resultaten. Kontaktuppgifter till konsulenterna hittar ni här:  https://www.svensksimidrott.se/Omoss/Kontaktuppgifter/Personal/</a:t>
            </a:r>
          </a:p>
        </p:txBody>
      </p:sp>
    </p:spTree>
    <p:extLst>
      <p:ext uri="{BB962C8B-B14F-4D97-AF65-F5344CB8AC3E}">
        <p14:creationId xmlns:p14="http://schemas.microsoft.com/office/powerpoint/2010/main" val="7760919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ktangel 15"/>
          <p:cNvSpPr/>
          <p:nvPr/>
        </p:nvSpPr>
        <p:spPr>
          <a:xfrm>
            <a:off x="9525" y="0"/>
            <a:ext cx="12192000" cy="914400"/>
          </a:xfrm>
          <a:prstGeom prst="rect">
            <a:avLst/>
          </a:prstGeom>
          <a:solidFill>
            <a:schemeClr val="accent5">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sv-SE" sz="3200" b="1" dirty="0">
                <a:latin typeface="Calibri Light" panose="020F0302020204030204" pitchFamily="34" charset="0"/>
                <a:ea typeface="Calibri" pitchFamily="34" charset="0"/>
                <a:cs typeface="Calibri Light" panose="020F0302020204030204" pitchFamily="34" charset="0"/>
              </a:rPr>
              <a:t>Utskriftsversion steg 1. Beräkna viktighet</a:t>
            </a:r>
          </a:p>
        </p:txBody>
      </p:sp>
      <p:sp>
        <p:nvSpPr>
          <p:cNvPr id="5" name="Rektangel 4"/>
          <p:cNvSpPr/>
          <p:nvPr/>
        </p:nvSpPr>
        <p:spPr>
          <a:xfrm>
            <a:off x="304800" y="5292955"/>
            <a:ext cx="11114832" cy="1503829"/>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a:p>
        </p:txBody>
      </p:sp>
      <p:pic>
        <p:nvPicPr>
          <p:cNvPr id="6" name="Bildobjekt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34575" y="5550477"/>
            <a:ext cx="1800225" cy="1272130"/>
          </a:xfrm>
          <a:prstGeom prst="rect">
            <a:avLst/>
          </a:prstGeom>
        </p:spPr>
      </p:pic>
      <p:sp>
        <p:nvSpPr>
          <p:cNvPr id="2" name="textruta 1">
            <a:extLst>
              <a:ext uri="{FF2B5EF4-FFF2-40B4-BE49-F238E27FC236}">
                <a16:creationId xmlns:a16="http://schemas.microsoft.com/office/drawing/2014/main" id="{C9B44E98-C043-4532-A5C1-DCC1EB5E220A}"/>
              </a:ext>
            </a:extLst>
          </p:cNvPr>
          <p:cNvSpPr txBox="1"/>
          <p:nvPr/>
        </p:nvSpPr>
        <p:spPr>
          <a:xfrm>
            <a:off x="1008404" y="1563880"/>
            <a:ext cx="10605331" cy="646331"/>
          </a:xfrm>
          <a:prstGeom prst="rect">
            <a:avLst/>
          </a:prstGeom>
          <a:noFill/>
        </p:spPr>
        <p:txBody>
          <a:bodyPr wrap="square" rtlCol="0">
            <a:spAutoFit/>
          </a:bodyPr>
          <a:lstStyle/>
          <a:p>
            <a:r>
              <a:rPr lang="sv-SE" dirty="0"/>
              <a:t>Fråga 32 i ert resultat visar följande bild: </a:t>
            </a:r>
          </a:p>
          <a:p>
            <a:r>
              <a:rPr lang="sv-SE" dirty="0"/>
              <a:t>Hur viktiga är följande faktorer för att du ska vara medlem i…</a:t>
            </a:r>
          </a:p>
        </p:txBody>
      </p:sp>
      <p:graphicFrame>
        <p:nvGraphicFramePr>
          <p:cNvPr id="7" name="Cont1">
            <a:extLst>
              <a:ext uri="{FF2B5EF4-FFF2-40B4-BE49-F238E27FC236}">
                <a16:creationId xmlns:a16="http://schemas.microsoft.com/office/drawing/2014/main" id="{116ECCB5-707F-476D-8C7D-51DF0C0DD118}"/>
              </a:ext>
            </a:extLst>
          </p:cNvPr>
          <p:cNvGraphicFramePr/>
          <p:nvPr/>
        </p:nvGraphicFramePr>
        <p:xfrm>
          <a:off x="457200" y="2291888"/>
          <a:ext cx="7632000" cy="4248000"/>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ruta 2">
            <a:extLst>
              <a:ext uri="{FF2B5EF4-FFF2-40B4-BE49-F238E27FC236}">
                <a16:creationId xmlns:a16="http://schemas.microsoft.com/office/drawing/2014/main" id="{DAB30016-E2DC-4EF9-87F3-45E87E1CB352}"/>
              </a:ext>
            </a:extLst>
          </p:cNvPr>
          <p:cNvSpPr txBox="1"/>
          <p:nvPr/>
        </p:nvSpPr>
        <p:spPr>
          <a:xfrm>
            <a:off x="8423305" y="2243465"/>
            <a:ext cx="3463895" cy="3939540"/>
          </a:xfrm>
          <a:prstGeom prst="rect">
            <a:avLst/>
          </a:prstGeom>
          <a:noFill/>
        </p:spPr>
        <p:txBody>
          <a:bodyPr wrap="square" rtlCol="0">
            <a:spAutoFit/>
          </a:bodyPr>
          <a:lstStyle/>
          <a:p>
            <a:r>
              <a:rPr lang="sv-SE" dirty="0"/>
              <a:t>Beräkna resultatet i procent genom att ta värdet dividerat med totalen (som är 5). I detta exempel innebär det:</a:t>
            </a:r>
          </a:p>
          <a:p>
            <a:endParaRPr lang="sv-SE" dirty="0"/>
          </a:p>
          <a:p>
            <a:r>
              <a:rPr lang="sv-SE" sz="1600" b="1" dirty="0"/>
              <a:t>Lektions/träningstider </a:t>
            </a:r>
            <a:r>
              <a:rPr lang="sv-SE" sz="1600" dirty="0"/>
              <a:t>4,5/5=0,9. </a:t>
            </a:r>
          </a:p>
          <a:p>
            <a:r>
              <a:rPr lang="sv-SE" sz="1600" dirty="0"/>
              <a:t>0,9= </a:t>
            </a:r>
            <a:r>
              <a:rPr lang="sv-SE" sz="1600" b="1" dirty="0"/>
              <a:t>90%</a:t>
            </a:r>
          </a:p>
          <a:p>
            <a:endParaRPr lang="sv-SE" sz="1600" dirty="0"/>
          </a:p>
          <a:p>
            <a:r>
              <a:rPr lang="sv-SE" sz="1600" b="1" dirty="0"/>
              <a:t>Bemötande</a:t>
            </a:r>
            <a:r>
              <a:rPr lang="sv-SE" sz="1600" dirty="0"/>
              <a:t> 4,78/5=0,956 </a:t>
            </a:r>
          </a:p>
          <a:p>
            <a:r>
              <a:rPr lang="sv-SE" sz="1600" dirty="0"/>
              <a:t>0,956=</a:t>
            </a:r>
            <a:r>
              <a:rPr lang="sv-SE" sz="1600" b="1" dirty="0"/>
              <a:t>96%</a:t>
            </a:r>
          </a:p>
          <a:p>
            <a:endParaRPr lang="sv-SE" sz="1600" dirty="0"/>
          </a:p>
          <a:p>
            <a:r>
              <a:rPr lang="sv-SE" sz="1600" b="1" dirty="0"/>
              <a:t>Gemenskap/delaktighet </a:t>
            </a:r>
            <a:r>
              <a:rPr lang="sv-SE" sz="1600" dirty="0"/>
              <a:t>4,19/5=0,838 0,838=</a:t>
            </a:r>
            <a:r>
              <a:rPr lang="sv-SE" sz="1600" b="1" dirty="0"/>
              <a:t>84%</a:t>
            </a:r>
          </a:p>
          <a:p>
            <a:endParaRPr lang="sv-SE" sz="1600" b="1" dirty="0"/>
          </a:p>
          <a:p>
            <a:endParaRPr lang="sv-SE" sz="1600" b="1" dirty="0"/>
          </a:p>
        </p:txBody>
      </p:sp>
      <p:sp>
        <p:nvSpPr>
          <p:cNvPr id="4" name="Pil: nedåt 3">
            <a:extLst>
              <a:ext uri="{FF2B5EF4-FFF2-40B4-BE49-F238E27FC236}">
                <a16:creationId xmlns:a16="http://schemas.microsoft.com/office/drawing/2014/main" id="{FF9B4503-0DAD-4567-B40F-16876B117FEE}"/>
              </a:ext>
            </a:extLst>
          </p:cNvPr>
          <p:cNvSpPr/>
          <p:nvPr/>
        </p:nvSpPr>
        <p:spPr>
          <a:xfrm>
            <a:off x="9591261" y="1262270"/>
            <a:ext cx="735496" cy="7824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16916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ktangel 15"/>
          <p:cNvSpPr/>
          <p:nvPr/>
        </p:nvSpPr>
        <p:spPr>
          <a:xfrm>
            <a:off x="9525" y="0"/>
            <a:ext cx="12192000" cy="914400"/>
          </a:xfrm>
          <a:prstGeom prst="rect">
            <a:avLst/>
          </a:prstGeom>
          <a:solidFill>
            <a:schemeClr val="accent5">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sv-SE" sz="3200" b="1" dirty="0">
                <a:latin typeface="Calibri Light" panose="020F0302020204030204" pitchFamily="34" charset="0"/>
                <a:ea typeface="Calibri" pitchFamily="34" charset="0"/>
                <a:cs typeface="Calibri Light" panose="020F0302020204030204" pitchFamily="34" charset="0"/>
              </a:rPr>
              <a:t>Utskriftsversion steg 1. Beräkna nöjdhet</a:t>
            </a:r>
          </a:p>
        </p:txBody>
      </p:sp>
      <p:sp>
        <p:nvSpPr>
          <p:cNvPr id="5" name="Rektangel 4"/>
          <p:cNvSpPr/>
          <p:nvPr/>
        </p:nvSpPr>
        <p:spPr>
          <a:xfrm>
            <a:off x="287708" y="5318778"/>
            <a:ext cx="11114832" cy="1503829"/>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a:p>
        </p:txBody>
      </p:sp>
      <p:pic>
        <p:nvPicPr>
          <p:cNvPr id="6" name="Bildobjekt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34575" y="5550477"/>
            <a:ext cx="1800225" cy="1272130"/>
          </a:xfrm>
          <a:prstGeom prst="rect">
            <a:avLst/>
          </a:prstGeom>
        </p:spPr>
      </p:pic>
      <p:sp>
        <p:nvSpPr>
          <p:cNvPr id="2" name="textruta 1">
            <a:extLst>
              <a:ext uri="{FF2B5EF4-FFF2-40B4-BE49-F238E27FC236}">
                <a16:creationId xmlns:a16="http://schemas.microsoft.com/office/drawing/2014/main" id="{C9B44E98-C043-4532-A5C1-DCC1EB5E220A}"/>
              </a:ext>
            </a:extLst>
          </p:cNvPr>
          <p:cNvSpPr txBox="1"/>
          <p:nvPr/>
        </p:nvSpPr>
        <p:spPr>
          <a:xfrm>
            <a:off x="1008404" y="1563880"/>
            <a:ext cx="10605331" cy="646331"/>
          </a:xfrm>
          <a:prstGeom prst="rect">
            <a:avLst/>
          </a:prstGeom>
          <a:noFill/>
        </p:spPr>
        <p:txBody>
          <a:bodyPr wrap="square" rtlCol="0">
            <a:spAutoFit/>
          </a:bodyPr>
          <a:lstStyle/>
          <a:p>
            <a:r>
              <a:rPr lang="sv-SE" dirty="0"/>
              <a:t>Fråga 34 i ert resultat visar följande bild: </a:t>
            </a:r>
          </a:p>
          <a:p>
            <a:r>
              <a:rPr lang="sv-SE" dirty="0"/>
              <a:t>Vad tycker du om …. När det gäller följande?</a:t>
            </a:r>
          </a:p>
        </p:txBody>
      </p:sp>
      <p:sp>
        <p:nvSpPr>
          <p:cNvPr id="3" name="textruta 2">
            <a:extLst>
              <a:ext uri="{FF2B5EF4-FFF2-40B4-BE49-F238E27FC236}">
                <a16:creationId xmlns:a16="http://schemas.microsoft.com/office/drawing/2014/main" id="{DAB30016-E2DC-4EF9-87F3-45E87E1CB352}"/>
              </a:ext>
            </a:extLst>
          </p:cNvPr>
          <p:cNvSpPr txBox="1"/>
          <p:nvPr/>
        </p:nvSpPr>
        <p:spPr>
          <a:xfrm>
            <a:off x="8360356" y="2394457"/>
            <a:ext cx="3463895" cy="3570208"/>
          </a:xfrm>
          <a:prstGeom prst="rect">
            <a:avLst/>
          </a:prstGeom>
          <a:noFill/>
        </p:spPr>
        <p:txBody>
          <a:bodyPr wrap="square" rtlCol="0">
            <a:spAutoFit/>
          </a:bodyPr>
          <a:lstStyle/>
          <a:p>
            <a:r>
              <a:rPr lang="sv-SE" sz="1600" dirty="0"/>
              <a:t>Beräkna resultatet i procent genom att ta värdet dividerat med totalen. I detta exempel innebär det:</a:t>
            </a:r>
          </a:p>
          <a:p>
            <a:endParaRPr lang="sv-SE" dirty="0"/>
          </a:p>
          <a:p>
            <a:r>
              <a:rPr lang="sv-SE" sz="1600" b="1" dirty="0"/>
              <a:t>Lektions/träningstider </a:t>
            </a:r>
            <a:r>
              <a:rPr lang="sv-SE" sz="1600" dirty="0"/>
              <a:t>3,83/5=0,766. </a:t>
            </a:r>
          </a:p>
          <a:p>
            <a:r>
              <a:rPr lang="sv-SE" sz="1600" dirty="0"/>
              <a:t>0,766= </a:t>
            </a:r>
            <a:r>
              <a:rPr lang="sv-SE" sz="1600" b="1" dirty="0"/>
              <a:t>77%</a:t>
            </a:r>
          </a:p>
          <a:p>
            <a:endParaRPr lang="sv-SE" sz="1600" dirty="0"/>
          </a:p>
          <a:p>
            <a:r>
              <a:rPr lang="sv-SE" sz="1600" b="1" dirty="0"/>
              <a:t>Bemötande</a:t>
            </a:r>
            <a:r>
              <a:rPr lang="sv-SE" sz="1600" dirty="0"/>
              <a:t> 4,26/5=0,852 </a:t>
            </a:r>
          </a:p>
          <a:p>
            <a:r>
              <a:rPr lang="sv-SE" sz="1600" dirty="0"/>
              <a:t>0,852=</a:t>
            </a:r>
            <a:r>
              <a:rPr lang="sv-SE" sz="1600" b="1" dirty="0"/>
              <a:t>85%</a:t>
            </a:r>
          </a:p>
          <a:p>
            <a:endParaRPr lang="sv-SE" sz="1600" dirty="0"/>
          </a:p>
          <a:p>
            <a:r>
              <a:rPr lang="sv-SE" sz="1600" b="1" dirty="0"/>
              <a:t>Gemenskap/delaktighet </a:t>
            </a:r>
            <a:r>
              <a:rPr lang="sv-SE" sz="1600" dirty="0"/>
              <a:t>4,13/5=0,826 0,826=</a:t>
            </a:r>
            <a:r>
              <a:rPr lang="sv-SE" sz="1600" b="1" dirty="0"/>
              <a:t>83%</a:t>
            </a:r>
          </a:p>
          <a:p>
            <a:endParaRPr lang="sv-SE" sz="1600" b="1" dirty="0"/>
          </a:p>
          <a:p>
            <a:endParaRPr lang="sv-SE" sz="1600" b="1" dirty="0"/>
          </a:p>
        </p:txBody>
      </p:sp>
      <p:graphicFrame>
        <p:nvGraphicFramePr>
          <p:cNvPr id="9" name="Cont1">
            <a:extLst>
              <a:ext uri="{FF2B5EF4-FFF2-40B4-BE49-F238E27FC236}">
                <a16:creationId xmlns:a16="http://schemas.microsoft.com/office/drawing/2014/main" id="{005A4E49-B3D2-4800-B565-25BEF3379FC5}"/>
              </a:ext>
            </a:extLst>
          </p:cNvPr>
          <p:cNvGraphicFramePr/>
          <p:nvPr/>
        </p:nvGraphicFramePr>
        <p:xfrm>
          <a:off x="439199" y="2249159"/>
          <a:ext cx="7632000" cy="4248000"/>
        </p:xfrm>
        <a:graphic>
          <a:graphicData uri="http://schemas.openxmlformats.org/drawingml/2006/chart">
            <c:chart xmlns:c="http://schemas.openxmlformats.org/drawingml/2006/chart" xmlns:r="http://schemas.openxmlformats.org/officeDocument/2006/relationships" r:id="rId4"/>
          </a:graphicData>
        </a:graphic>
      </p:graphicFrame>
      <p:sp>
        <p:nvSpPr>
          <p:cNvPr id="10" name="Pil: nedåt 9">
            <a:extLst>
              <a:ext uri="{FF2B5EF4-FFF2-40B4-BE49-F238E27FC236}">
                <a16:creationId xmlns:a16="http://schemas.microsoft.com/office/drawing/2014/main" id="{825C3F39-9D8E-4EE7-9C3E-354D592902AC}"/>
              </a:ext>
            </a:extLst>
          </p:cNvPr>
          <p:cNvSpPr/>
          <p:nvPr/>
        </p:nvSpPr>
        <p:spPr>
          <a:xfrm>
            <a:off x="9591261" y="1262270"/>
            <a:ext cx="735496" cy="7824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021815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p:cNvSpPr/>
          <p:nvPr/>
        </p:nvSpPr>
        <p:spPr>
          <a:xfrm>
            <a:off x="9525" y="0"/>
            <a:ext cx="12192000" cy="914400"/>
          </a:xfrm>
          <a:prstGeom prst="rect">
            <a:avLst/>
          </a:prstGeom>
          <a:solidFill>
            <a:schemeClr val="accent5">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sv-SE" sz="3200" dirty="0">
                <a:latin typeface="Calibri" pitchFamily="34" charset="0"/>
                <a:ea typeface="Calibri" pitchFamily="34" charset="0"/>
                <a:cs typeface="Calibri" pitchFamily="34" charset="0"/>
              </a:rPr>
              <a:t>Utskriftsversion steg 2. Fyll i tabellen &amp; matrisen</a:t>
            </a:r>
          </a:p>
        </p:txBody>
      </p:sp>
      <p:sp>
        <p:nvSpPr>
          <p:cNvPr id="9" name="Rektangel 8"/>
          <p:cNvSpPr/>
          <p:nvPr/>
        </p:nvSpPr>
        <p:spPr>
          <a:xfrm>
            <a:off x="304800" y="6160125"/>
            <a:ext cx="1371600" cy="621675"/>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a:p>
        </p:txBody>
      </p:sp>
      <p:graphicFrame>
        <p:nvGraphicFramePr>
          <p:cNvPr id="5" name="Tabell 7">
            <a:extLst>
              <a:ext uri="{FF2B5EF4-FFF2-40B4-BE49-F238E27FC236}">
                <a16:creationId xmlns:a16="http://schemas.microsoft.com/office/drawing/2014/main" id="{83B65048-0A98-4EFC-804D-7701D4FA509C}"/>
              </a:ext>
            </a:extLst>
          </p:cNvPr>
          <p:cNvGraphicFramePr>
            <a:graphicFrameLocks noGrp="1"/>
          </p:cNvGraphicFramePr>
          <p:nvPr>
            <p:extLst>
              <p:ext uri="{D42A27DB-BD31-4B8C-83A1-F6EECF244321}">
                <p14:modId xmlns:p14="http://schemas.microsoft.com/office/powerpoint/2010/main" val="2181985826"/>
              </p:ext>
            </p:extLst>
          </p:nvPr>
        </p:nvGraphicFramePr>
        <p:xfrm>
          <a:off x="386476" y="1569443"/>
          <a:ext cx="5522430" cy="3668481"/>
        </p:xfrm>
        <a:graphic>
          <a:graphicData uri="http://schemas.openxmlformats.org/drawingml/2006/table">
            <a:tbl>
              <a:tblPr firstRow="1" bandRow="1">
                <a:tableStyleId>{F5AB1C69-6EDB-4FF4-983F-18BD219EF322}</a:tableStyleId>
              </a:tblPr>
              <a:tblGrid>
                <a:gridCol w="338948">
                  <a:extLst>
                    <a:ext uri="{9D8B030D-6E8A-4147-A177-3AD203B41FA5}">
                      <a16:colId xmlns:a16="http://schemas.microsoft.com/office/drawing/2014/main" val="3397429069"/>
                    </a:ext>
                  </a:extLst>
                </a:gridCol>
                <a:gridCol w="3586531">
                  <a:extLst>
                    <a:ext uri="{9D8B030D-6E8A-4147-A177-3AD203B41FA5}">
                      <a16:colId xmlns:a16="http://schemas.microsoft.com/office/drawing/2014/main" val="2776892095"/>
                    </a:ext>
                  </a:extLst>
                </a:gridCol>
                <a:gridCol w="844946">
                  <a:extLst>
                    <a:ext uri="{9D8B030D-6E8A-4147-A177-3AD203B41FA5}">
                      <a16:colId xmlns:a16="http://schemas.microsoft.com/office/drawing/2014/main" val="2325759945"/>
                    </a:ext>
                  </a:extLst>
                </a:gridCol>
                <a:gridCol w="752005">
                  <a:extLst>
                    <a:ext uri="{9D8B030D-6E8A-4147-A177-3AD203B41FA5}">
                      <a16:colId xmlns:a16="http://schemas.microsoft.com/office/drawing/2014/main" val="1251225519"/>
                    </a:ext>
                  </a:extLst>
                </a:gridCol>
              </a:tblGrid>
              <a:tr h="368435">
                <a:tc>
                  <a:txBody>
                    <a:bodyPr/>
                    <a:lstStyle/>
                    <a:p>
                      <a:pPr algn="ctr"/>
                      <a:endParaRPr lang="sv-SE" sz="1200" dirty="0"/>
                    </a:p>
                  </a:txBody>
                  <a:tcPr marL="57780" marR="57780" marT="28890" marB="28890" anchor="ctr">
                    <a:lnB w="12700" cap="flat" cmpd="sng" algn="ctr">
                      <a:solidFill>
                        <a:schemeClr val="tx1"/>
                      </a:solidFill>
                      <a:prstDash val="solid"/>
                      <a:round/>
                      <a:headEnd type="none" w="med" len="med"/>
                      <a:tailEnd type="none" w="med" len="med"/>
                    </a:lnB>
                  </a:tcPr>
                </a:tc>
                <a:tc>
                  <a:txBody>
                    <a:bodyPr/>
                    <a:lstStyle/>
                    <a:p>
                      <a:pPr algn="ctr"/>
                      <a:endParaRPr lang="sv-SE" sz="1200" dirty="0">
                        <a:solidFill>
                          <a:sysClr val="windowText" lastClr="000000"/>
                        </a:solidFill>
                      </a:endParaRPr>
                    </a:p>
                  </a:txBody>
                  <a:tcPr marL="57780" marR="57780" marT="28890" marB="2889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sv-SE" sz="1200" dirty="0">
                          <a:solidFill>
                            <a:sysClr val="windowText" lastClr="000000"/>
                          </a:solidFill>
                        </a:rPr>
                        <a:t>Viktighet</a:t>
                      </a:r>
                    </a:p>
                  </a:txBody>
                  <a:tcPr marL="57780" marR="57780" marT="28890" marB="288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v-SE" sz="1200" dirty="0">
                          <a:solidFill>
                            <a:sysClr val="windowText" lastClr="000000"/>
                          </a:solidFill>
                        </a:rPr>
                        <a:t>Nöjdhet</a:t>
                      </a:r>
                    </a:p>
                  </a:txBody>
                  <a:tcPr marL="57780" marR="57780" marT="28890" marB="288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10298215"/>
                  </a:ext>
                </a:extLst>
              </a:tr>
              <a:tr h="366168">
                <a:tc>
                  <a:txBody>
                    <a:bodyPr/>
                    <a:lstStyle/>
                    <a:p>
                      <a:r>
                        <a:rPr lang="sv-SE" sz="1200" dirty="0"/>
                        <a:t>1</a:t>
                      </a:r>
                    </a:p>
                  </a:txBody>
                  <a:tcPr marL="57780" marR="57780" marT="28890" marB="288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sv-SE" sz="1200" dirty="0"/>
                        <a:t>Lektions-/träningstider</a:t>
                      </a:r>
                    </a:p>
                  </a:txBody>
                  <a:tcPr marL="57780" marR="57780" marT="28890" marB="288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sv-SE" sz="1200" dirty="0"/>
                    </a:p>
                  </a:txBody>
                  <a:tcPr marL="57780" marR="57780" marT="28890" marB="288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sv-SE" sz="1200" dirty="0"/>
                    </a:p>
                  </a:txBody>
                  <a:tcPr marL="57780" marR="57780" marT="28890" marB="288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47528940"/>
                  </a:ext>
                </a:extLst>
              </a:tr>
              <a:tr h="366168">
                <a:tc>
                  <a:txBody>
                    <a:bodyPr/>
                    <a:lstStyle/>
                    <a:p>
                      <a:r>
                        <a:rPr lang="sv-SE" sz="1200" dirty="0"/>
                        <a:t>2</a:t>
                      </a:r>
                    </a:p>
                  </a:txBody>
                  <a:tcPr marL="57780" marR="57780" marT="28890" marB="288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sv-SE" sz="1200" dirty="0"/>
                        <a:t>Bemötande</a:t>
                      </a:r>
                    </a:p>
                  </a:txBody>
                  <a:tcPr marL="57780" marR="57780" marT="28890" marB="288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sv-SE" sz="1200" dirty="0"/>
                    </a:p>
                  </a:txBody>
                  <a:tcPr marL="57780" marR="57780" marT="28890" marB="288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sv-SE" sz="1200" dirty="0"/>
                    </a:p>
                  </a:txBody>
                  <a:tcPr marL="57780" marR="57780" marT="28890" marB="288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62758023"/>
                  </a:ext>
                </a:extLst>
              </a:tr>
              <a:tr h="366168">
                <a:tc>
                  <a:txBody>
                    <a:bodyPr/>
                    <a:lstStyle/>
                    <a:p>
                      <a:r>
                        <a:rPr lang="sv-SE" sz="1200" dirty="0"/>
                        <a:t>3</a:t>
                      </a:r>
                    </a:p>
                  </a:txBody>
                  <a:tcPr marL="57780" marR="57780" marT="28890" marB="288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sv-SE" sz="1200" dirty="0"/>
                        <a:t>Möjlighet till gemenskap/delaktighet</a:t>
                      </a:r>
                    </a:p>
                  </a:txBody>
                  <a:tcPr marL="57780" marR="57780" marT="28890" marB="288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sv-SE" sz="1200"/>
                    </a:p>
                  </a:txBody>
                  <a:tcPr marL="57780" marR="57780" marT="28890" marB="288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sv-SE" sz="1200" dirty="0"/>
                    </a:p>
                  </a:txBody>
                  <a:tcPr marL="57780" marR="57780" marT="28890" marB="288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35224698"/>
                  </a:ext>
                </a:extLst>
              </a:tr>
              <a:tr h="368435">
                <a:tc>
                  <a:txBody>
                    <a:bodyPr/>
                    <a:lstStyle/>
                    <a:p>
                      <a:r>
                        <a:rPr lang="sv-SE" sz="1200" dirty="0"/>
                        <a:t>4</a:t>
                      </a:r>
                    </a:p>
                  </a:txBody>
                  <a:tcPr marL="57780" marR="57780" marT="28890" marB="288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sv-SE" sz="1200" dirty="0"/>
                        <a:t>Tillgänglighet, lätt att komma i kontakt med rätt person</a:t>
                      </a:r>
                    </a:p>
                  </a:txBody>
                  <a:tcPr marL="57780" marR="57780" marT="28890" marB="288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sv-SE" sz="1200"/>
                    </a:p>
                  </a:txBody>
                  <a:tcPr marL="57780" marR="57780" marT="28890" marB="288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sv-SE" sz="1200" dirty="0"/>
                    </a:p>
                  </a:txBody>
                  <a:tcPr marL="57780" marR="57780" marT="28890" marB="288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78050415"/>
                  </a:ext>
                </a:extLst>
              </a:tr>
              <a:tr h="366168">
                <a:tc>
                  <a:txBody>
                    <a:bodyPr/>
                    <a:lstStyle/>
                    <a:p>
                      <a:r>
                        <a:rPr lang="sv-SE" sz="1200" dirty="0"/>
                        <a:t>5</a:t>
                      </a:r>
                    </a:p>
                  </a:txBody>
                  <a:tcPr marL="57780" marR="57780" marT="28890" marB="288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sv-SE" sz="1200" dirty="0"/>
                        <a:t>Förmåga att nå uppsatta mål/syften</a:t>
                      </a:r>
                    </a:p>
                  </a:txBody>
                  <a:tcPr marL="57780" marR="57780" marT="28890" marB="288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sv-SE" sz="1200"/>
                    </a:p>
                  </a:txBody>
                  <a:tcPr marL="57780" marR="57780" marT="28890" marB="288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sv-SE" sz="1200" dirty="0"/>
                    </a:p>
                  </a:txBody>
                  <a:tcPr marL="57780" marR="57780" marT="28890" marB="288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20823502"/>
                  </a:ext>
                </a:extLst>
              </a:tr>
              <a:tr h="368435">
                <a:tc>
                  <a:txBody>
                    <a:bodyPr/>
                    <a:lstStyle/>
                    <a:p>
                      <a:r>
                        <a:rPr lang="sv-SE" sz="1200" dirty="0"/>
                        <a:t>6</a:t>
                      </a:r>
                    </a:p>
                  </a:txBody>
                  <a:tcPr marL="57780" marR="57780" marT="28890" marB="288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sv-SE" sz="1200" dirty="0"/>
                        <a:t>Ledarens kompetens och pedagogiska förmåga</a:t>
                      </a:r>
                    </a:p>
                  </a:txBody>
                  <a:tcPr marL="57780" marR="57780" marT="28890" marB="288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sv-SE" sz="1200" dirty="0"/>
                    </a:p>
                  </a:txBody>
                  <a:tcPr marL="57780" marR="57780" marT="28890" marB="288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sv-SE" sz="1200" dirty="0"/>
                    </a:p>
                  </a:txBody>
                  <a:tcPr marL="57780" marR="57780" marT="28890" marB="288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82146725"/>
                  </a:ext>
                </a:extLst>
              </a:tr>
              <a:tr h="366168">
                <a:tc>
                  <a:txBody>
                    <a:bodyPr/>
                    <a:lstStyle/>
                    <a:p>
                      <a:r>
                        <a:rPr lang="sv-SE" sz="1200" dirty="0"/>
                        <a:t>7</a:t>
                      </a:r>
                    </a:p>
                  </a:txBody>
                  <a:tcPr marL="57780" marR="57780" marT="28890" marB="288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sv-SE" sz="1200" dirty="0"/>
                        <a:t>Anläggning</a:t>
                      </a:r>
                    </a:p>
                  </a:txBody>
                  <a:tcPr marL="57780" marR="57780" marT="28890" marB="288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sv-SE" sz="1200" dirty="0"/>
                    </a:p>
                  </a:txBody>
                  <a:tcPr marL="57780" marR="57780" marT="28890" marB="288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sv-SE" sz="1200" dirty="0"/>
                    </a:p>
                  </a:txBody>
                  <a:tcPr marL="57780" marR="57780" marT="28890" marB="288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00799806"/>
                  </a:ext>
                </a:extLst>
              </a:tr>
              <a:tr h="366168">
                <a:tc>
                  <a:txBody>
                    <a:bodyPr/>
                    <a:lstStyle/>
                    <a:p>
                      <a:r>
                        <a:rPr lang="sv-SE" sz="1200" dirty="0"/>
                        <a:t>8</a:t>
                      </a:r>
                    </a:p>
                  </a:txBody>
                  <a:tcPr marL="57780" marR="57780" marT="28890" marB="288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sv-SE" sz="1200" dirty="0"/>
                        <a:t>Image och varumärke</a:t>
                      </a:r>
                    </a:p>
                  </a:txBody>
                  <a:tcPr marL="57780" marR="57780" marT="28890" marB="288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sv-SE" sz="1200" dirty="0"/>
                    </a:p>
                  </a:txBody>
                  <a:tcPr marL="57780" marR="57780" marT="28890" marB="288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sv-SE" sz="1200" dirty="0"/>
                    </a:p>
                  </a:txBody>
                  <a:tcPr marL="57780" marR="57780" marT="28890" marB="288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76044962"/>
                  </a:ext>
                </a:extLst>
              </a:tr>
              <a:tr h="366168">
                <a:tc>
                  <a:txBody>
                    <a:bodyPr/>
                    <a:lstStyle/>
                    <a:p>
                      <a:endParaRPr lang="sv-SE" sz="1200" dirty="0"/>
                    </a:p>
                  </a:txBody>
                  <a:tcPr marL="57780" marR="57780" marT="28890" marB="2889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sv-SE" sz="1200" dirty="0"/>
                        <a:t>Medelvärde</a:t>
                      </a:r>
                    </a:p>
                  </a:txBody>
                  <a:tcPr marL="57780" marR="57780" marT="28890" marB="2889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sv-SE" sz="1200" dirty="0"/>
                    </a:p>
                  </a:txBody>
                  <a:tcPr marL="57780" marR="57780" marT="28890" marB="288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sv-SE" sz="1200" dirty="0"/>
                    </a:p>
                  </a:txBody>
                  <a:tcPr marL="57780" marR="57780" marT="28890" marB="288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52459540"/>
                  </a:ext>
                </a:extLst>
              </a:tr>
            </a:tbl>
          </a:graphicData>
        </a:graphic>
      </p:graphicFrame>
      <p:pic>
        <p:nvPicPr>
          <p:cNvPr id="11" name="Bildobjekt 10">
            <a:extLst>
              <a:ext uri="{FF2B5EF4-FFF2-40B4-BE49-F238E27FC236}">
                <a16:creationId xmlns:a16="http://schemas.microsoft.com/office/drawing/2014/main" id="{38CEC1E3-9C40-4061-B40E-0652729626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0583" y="1262270"/>
            <a:ext cx="6099314" cy="4839360"/>
          </a:xfrm>
          <a:prstGeom prst="rect">
            <a:avLst/>
          </a:prstGeom>
        </p:spPr>
      </p:pic>
      <p:cxnSp>
        <p:nvCxnSpPr>
          <p:cNvPr id="15" name="Rak koppling 14">
            <a:extLst>
              <a:ext uri="{FF2B5EF4-FFF2-40B4-BE49-F238E27FC236}">
                <a16:creationId xmlns:a16="http://schemas.microsoft.com/office/drawing/2014/main" id="{D7422D0D-CCFA-4BD1-88BC-5FD9B2B15B56}"/>
              </a:ext>
            </a:extLst>
          </p:cNvPr>
          <p:cNvCxnSpPr>
            <a:cxnSpLocks/>
          </p:cNvCxnSpPr>
          <p:nvPr/>
        </p:nvCxnSpPr>
        <p:spPr>
          <a:xfrm>
            <a:off x="10783956" y="1510748"/>
            <a:ext cx="0" cy="3578087"/>
          </a:xfrm>
          <a:prstGeom prst="line">
            <a:avLst/>
          </a:prstGeom>
          <a:ln w="12700"/>
        </p:spPr>
        <p:style>
          <a:lnRef idx="1">
            <a:schemeClr val="dk1"/>
          </a:lnRef>
          <a:fillRef idx="0">
            <a:schemeClr val="dk1"/>
          </a:fillRef>
          <a:effectRef idx="0">
            <a:schemeClr val="dk1"/>
          </a:effectRef>
          <a:fontRef idx="minor">
            <a:schemeClr val="tx1"/>
          </a:fontRef>
        </p:style>
      </p:cxnSp>
      <p:cxnSp>
        <p:nvCxnSpPr>
          <p:cNvPr id="16" name="Rak koppling 15">
            <a:extLst>
              <a:ext uri="{FF2B5EF4-FFF2-40B4-BE49-F238E27FC236}">
                <a16:creationId xmlns:a16="http://schemas.microsoft.com/office/drawing/2014/main" id="{92BDDA2B-5579-4E06-A19E-7D506C828BBE}"/>
              </a:ext>
            </a:extLst>
          </p:cNvPr>
          <p:cNvCxnSpPr>
            <a:cxnSpLocks/>
          </p:cNvCxnSpPr>
          <p:nvPr/>
        </p:nvCxnSpPr>
        <p:spPr>
          <a:xfrm>
            <a:off x="6933537" y="2594113"/>
            <a:ext cx="4794637" cy="0"/>
          </a:xfrm>
          <a:prstGeom prst="line">
            <a:avLst/>
          </a:prstGeom>
          <a:ln w="12700"/>
        </p:spPr>
        <p:style>
          <a:lnRef idx="1">
            <a:schemeClr val="dk1"/>
          </a:lnRef>
          <a:fillRef idx="0">
            <a:schemeClr val="dk1"/>
          </a:fillRef>
          <a:effectRef idx="0">
            <a:schemeClr val="dk1"/>
          </a:effectRef>
          <a:fontRef idx="minor">
            <a:schemeClr val="tx1"/>
          </a:fontRef>
        </p:style>
      </p:cxnSp>
      <p:sp>
        <p:nvSpPr>
          <p:cNvPr id="19" name="textruta 18">
            <a:extLst>
              <a:ext uri="{FF2B5EF4-FFF2-40B4-BE49-F238E27FC236}">
                <a16:creationId xmlns:a16="http://schemas.microsoft.com/office/drawing/2014/main" id="{C8ABC004-40D0-4965-B963-CF40E83F9A4F}"/>
              </a:ext>
            </a:extLst>
          </p:cNvPr>
          <p:cNvSpPr txBox="1"/>
          <p:nvPr/>
        </p:nvSpPr>
        <p:spPr>
          <a:xfrm>
            <a:off x="386476" y="6101630"/>
            <a:ext cx="10541240" cy="369332"/>
          </a:xfrm>
          <a:prstGeom prst="rect">
            <a:avLst/>
          </a:prstGeom>
          <a:noFill/>
        </p:spPr>
        <p:txBody>
          <a:bodyPr wrap="square" rtlCol="0">
            <a:spAutoFit/>
          </a:bodyPr>
          <a:lstStyle/>
          <a:p>
            <a:r>
              <a:rPr lang="sv-SE" dirty="0"/>
              <a:t>Skriv ut och fyll i tabellen. Markera sedan resultaten i matrisen till höger.  </a:t>
            </a:r>
          </a:p>
        </p:txBody>
      </p:sp>
      <p:pic>
        <p:nvPicPr>
          <p:cNvPr id="10" name="Bildobjekt 9">
            <a:extLst>
              <a:ext uri="{FF2B5EF4-FFF2-40B4-BE49-F238E27FC236}">
                <a16:creationId xmlns:a16="http://schemas.microsoft.com/office/drawing/2014/main" id="{E0AFD9DB-DB3B-4997-8C37-4274704997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4575" y="5550477"/>
            <a:ext cx="1800225" cy="1272130"/>
          </a:xfrm>
          <a:prstGeom prst="rect">
            <a:avLst/>
          </a:prstGeom>
        </p:spPr>
      </p:pic>
    </p:spTree>
    <p:extLst>
      <p:ext uri="{BB962C8B-B14F-4D97-AF65-F5344CB8AC3E}">
        <p14:creationId xmlns:p14="http://schemas.microsoft.com/office/powerpoint/2010/main" val="335988217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98BAA9D4-8A0C-44F5-9367-543540C72317}"/>
              </a:ext>
            </a:extLst>
          </p:cNvPr>
          <p:cNvSpPr txBox="1">
            <a:spLocks/>
          </p:cNvSpPr>
          <p:nvPr/>
        </p:nvSpPr>
        <p:spPr bwMode="auto">
          <a:xfrm>
            <a:off x="609599" y="623686"/>
            <a:ext cx="10972800" cy="54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400" b="1" kern="0" dirty="0">
                <a:latin typeface="Calibri Light" panose="020F0302020204030204" pitchFamily="34" charset="0"/>
                <a:cs typeface="Calibri Light" panose="020F0302020204030204" pitchFamily="34" charset="0"/>
              </a:rPr>
              <a:t>Utveckla det som är viktigast </a:t>
            </a:r>
          </a:p>
        </p:txBody>
      </p:sp>
      <p:sp>
        <p:nvSpPr>
          <p:cNvPr id="8" name="Rektangel 7"/>
          <p:cNvSpPr/>
          <p:nvPr/>
        </p:nvSpPr>
        <p:spPr>
          <a:xfrm>
            <a:off x="304800" y="5791200"/>
            <a:ext cx="1371600" cy="1005584"/>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a:p>
        </p:txBody>
      </p:sp>
      <p:sp>
        <p:nvSpPr>
          <p:cNvPr id="2" name="textruta 1">
            <a:extLst>
              <a:ext uri="{FF2B5EF4-FFF2-40B4-BE49-F238E27FC236}">
                <a16:creationId xmlns:a16="http://schemas.microsoft.com/office/drawing/2014/main" id="{7742229D-9F82-4949-AF51-BD410ADAA76F}"/>
              </a:ext>
            </a:extLst>
          </p:cNvPr>
          <p:cNvSpPr txBox="1"/>
          <p:nvPr/>
        </p:nvSpPr>
        <p:spPr>
          <a:xfrm>
            <a:off x="609599" y="1170774"/>
            <a:ext cx="9596928" cy="4832092"/>
          </a:xfrm>
          <a:prstGeom prst="rect">
            <a:avLst/>
          </a:prstGeom>
          <a:noFill/>
        </p:spPr>
        <p:txBody>
          <a:bodyPr wrap="square" rtlCol="0">
            <a:spAutoFit/>
          </a:bodyPr>
          <a:lstStyle/>
          <a:p>
            <a:r>
              <a:rPr lang="sv-SE" dirty="0"/>
              <a:t>Ni har nu fått resultaten från den medlemsundersökning som genomförts under 2021. Undersökningen visar </a:t>
            </a:r>
            <a:r>
              <a:rPr lang="sv-SE" sz="1800" dirty="0">
                <a:solidFill>
                  <a:schemeClr val="tx1"/>
                </a:solidFill>
                <a:latin typeface="Calibri" pitchFamily="34" charset="0"/>
                <a:ea typeface="Calibri" pitchFamily="34" charset="0"/>
                <a:cs typeface="Calibri" pitchFamily="34" charset="0"/>
              </a:rPr>
              <a:t>vad era medlemmar tycker om verksamheten. Genom att utgå från resultaten från undersökningen kan ni fokusera på att utveckla de områden som är viktigast för </a:t>
            </a:r>
            <a:r>
              <a:rPr lang="sv-SE" dirty="0">
                <a:latin typeface="Calibri" pitchFamily="34" charset="0"/>
                <a:ea typeface="Calibri" pitchFamily="34" charset="0"/>
                <a:cs typeface="Calibri" pitchFamily="34" charset="0"/>
              </a:rPr>
              <a:t>era medlemmar.</a:t>
            </a:r>
            <a:r>
              <a:rPr lang="sv-SE" sz="1800" dirty="0">
                <a:solidFill>
                  <a:schemeClr val="tx1"/>
                </a:solidFill>
                <a:latin typeface="Calibri" pitchFamily="34" charset="0"/>
                <a:ea typeface="Calibri" pitchFamily="34" charset="0"/>
                <a:cs typeface="Calibri" pitchFamily="34" charset="0"/>
              </a:rPr>
              <a:t> </a:t>
            </a:r>
          </a:p>
          <a:p>
            <a:r>
              <a:rPr lang="sv-SE" dirty="0"/>
              <a:t>Till er hjälp för att tolka resultaten finns en prioriteringsmatris och på följande sidor finns en guide till hur ni använder den. </a:t>
            </a:r>
          </a:p>
          <a:p>
            <a:endParaRPr lang="sv-SE" dirty="0"/>
          </a:p>
          <a:p>
            <a:endParaRPr lang="sv-SE" dirty="0"/>
          </a:p>
          <a:p>
            <a:r>
              <a:rPr lang="sv-SE" dirty="0"/>
              <a:t>Steg 1. Ta fram resultaten i er rapport</a:t>
            </a:r>
          </a:p>
          <a:p>
            <a:r>
              <a:rPr lang="sv-SE" dirty="0"/>
              <a:t>Steg 2. För in resultaten i matrisen</a:t>
            </a:r>
          </a:p>
          <a:p>
            <a:r>
              <a:rPr lang="sv-SE" dirty="0"/>
              <a:t>             Upprepa steg 1 och 2 om ni vill jämföra resultaten från medlemsundersökningen 2019</a:t>
            </a:r>
          </a:p>
          <a:p>
            <a:r>
              <a:rPr lang="sv-SE" dirty="0"/>
              <a:t>Steg 3. Använd resultaten</a:t>
            </a:r>
          </a:p>
          <a:p>
            <a:endParaRPr lang="sv-SE" dirty="0"/>
          </a:p>
          <a:p>
            <a:endParaRPr lang="sv-SE" dirty="0"/>
          </a:p>
          <a:p>
            <a:endParaRPr lang="sv-SE" dirty="0"/>
          </a:p>
          <a:p>
            <a:r>
              <a:rPr lang="sv-SE" sz="1400" dirty="0"/>
              <a:t>Bifogat till denna guide finns en Excelfil: ”Tabell och matris till föreningsenkät”. Spara filen på er dator för att använda den tillsammans med denna guide. Ni kan också välja att skriva ut och fylla i era resultat för hand, ni kan då bortse från Excelfilen. </a:t>
            </a:r>
          </a:p>
          <a:p>
            <a:endParaRPr lang="sv-SE" sz="1400" dirty="0"/>
          </a:p>
          <a:p>
            <a:r>
              <a:rPr lang="sv-SE" sz="1400" dirty="0"/>
              <a:t>Sida 13-15 i denna presentation är hjälpmedel till er som vill beräkna och fylla i resultaten för hand. </a:t>
            </a:r>
          </a:p>
        </p:txBody>
      </p:sp>
    </p:spTree>
    <p:extLst>
      <p:ext uri="{BB962C8B-B14F-4D97-AF65-F5344CB8AC3E}">
        <p14:creationId xmlns:p14="http://schemas.microsoft.com/office/powerpoint/2010/main" val="1542207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ktangel 15"/>
          <p:cNvSpPr/>
          <p:nvPr/>
        </p:nvSpPr>
        <p:spPr>
          <a:xfrm>
            <a:off x="9525" y="0"/>
            <a:ext cx="12192000" cy="914400"/>
          </a:xfrm>
          <a:prstGeom prst="rect">
            <a:avLst/>
          </a:prstGeom>
          <a:solidFill>
            <a:schemeClr val="accent5">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sv-SE" sz="3200" b="1" dirty="0">
                <a:latin typeface="Calibri Light" panose="020F0302020204030204" pitchFamily="34" charset="0"/>
                <a:ea typeface="Calibri" pitchFamily="34" charset="0"/>
                <a:cs typeface="Calibri Light" panose="020F0302020204030204" pitchFamily="34" charset="0"/>
              </a:rPr>
              <a:t>Steg 1. Hitta era resultat</a:t>
            </a:r>
          </a:p>
        </p:txBody>
      </p:sp>
      <p:sp>
        <p:nvSpPr>
          <p:cNvPr id="5" name="Rektangel 4"/>
          <p:cNvSpPr/>
          <p:nvPr/>
        </p:nvSpPr>
        <p:spPr>
          <a:xfrm>
            <a:off x="304800" y="5292955"/>
            <a:ext cx="11114832" cy="1503829"/>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a:p>
        </p:txBody>
      </p:sp>
      <p:pic>
        <p:nvPicPr>
          <p:cNvPr id="6" name="Bildobjekt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34575" y="5550477"/>
            <a:ext cx="1800225" cy="1272130"/>
          </a:xfrm>
          <a:prstGeom prst="rect">
            <a:avLst/>
          </a:prstGeom>
        </p:spPr>
      </p:pic>
      <p:sp>
        <p:nvSpPr>
          <p:cNvPr id="2" name="textruta 1">
            <a:extLst>
              <a:ext uri="{FF2B5EF4-FFF2-40B4-BE49-F238E27FC236}">
                <a16:creationId xmlns:a16="http://schemas.microsoft.com/office/drawing/2014/main" id="{C9B44E98-C043-4532-A5C1-DCC1EB5E220A}"/>
              </a:ext>
            </a:extLst>
          </p:cNvPr>
          <p:cNvSpPr txBox="1"/>
          <p:nvPr/>
        </p:nvSpPr>
        <p:spPr>
          <a:xfrm>
            <a:off x="256933" y="1499569"/>
            <a:ext cx="5836533" cy="646331"/>
          </a:xfrm>
          <a:prstGeom prst="rect">
            <a:avLst/>
          </a:prstGeom>
          <a:noFill/>
        </p:spPr>
        <p:txBody>
          <a:bodyPr wrap="square" rtlCol="0">
            <a:spAutoFit/>
          </a:bodyPr>
          <a:lstStyle/>
          <a:p>
            <a:r>
              <a:rPr lang="sv-SE" b="1" dirty="0"/>
              <a:t>Fråga 32 </a:t>
            </a:r>
            <a:r>
              <a:rPr lang="sv-SE" dirty="0"/>
              <a:t>i ert resultat visar följande bild: </a:t>
            </a:r>
          </a:p>
          <a:p>
            <a:r>
              <a:rPr lang="sv-SE" dirty="0"/>
              <a:t>Hur viktiga är följande faktorer för att du ska vara medlem i…</a:t>
            </a:r>
          </a:p>
        </p:txBody>
      </p:sp>
      <p:graphicFrame>
        <p:nvGraphicFramePr>
          <p:cNvPr id="7" name="Cont1">
            <a:extLst>
              <a:ext uri="{FF2B5EF4-FFF2-40B4-BE49-F238E27FC236}">
                <a16:creationId xmlns:a16="http://schemas.microsoft.com/office/drawing/2014/main" id="{116ECCB5-707F-476D-8C7D-51DF0C0DD118}"/>
              </a:ext>
            </a:extLst>
          </p:cNvPr>
          <p:cNvGraphicFramePr/>
          <p:nvPr>
            <p:extLst>
              <p:ext uri="{D42A27DB-BD31-4B8C-83A1-F6EECF244321}">
                <p14:modId xmlns:p14="http://schemas.microsoft.com/office/powerpoint/2010/main" val="718814650"/>
              </p:ext>
            </p:extLst>
          </p:nvPr>
        </p:nvGraphicFramePr>
        <p:xfrm>
          <a:off x="256933" y="2224950"/>
          <a:ext cx="5364000" cy="3564000"/>
        </p:xfrm>
        <a:graphic>
          <a:graphicData uri="http://schemas.openxmlformats.org/drawingml/2006/chart">
            <c:chart xmlns:c="http://schemas.openxmlformats.org/drawingml/2006/chart" xmlns:r="http://schemas.openxmlformats.org/officeDocument/2006/relationships" r:id="rId4"/>
          </a:graphicData>
        </a:graphic>
      </p:graphicFrame>
      <p:sp>
        <p:nvSpPr>
          <p:cNvPr id="4" name="Pil: nedåt 3">
            <a:extLst>
              <a:ext uri="{FF2B5EF4-FFF2-40B4-BE49-F238E27FC236}">
                <a16:creationId xmlns:a16="http://schemas.microsoft.com/office/drawing/2014/main" id="{FF9B4503-0DAD-4567-B40F-16876B117FEE}"/>
              </a:ext>
            </a:extLst>
          </p:cNvPr>
          <p:cNvSpPr/>
          <p:nvPr/>
        </p:nvSpPr>
        <p:spPr>
          <a:xfrm rot="16200000">
            <a:off x="833599" y="5791296"/>
            <a:ext cx="735496" cy="7824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textruta 9">
            <a:extLst>
              <a:ext uri="{FF2B5EF4-FFF2-40B4-BE49-F238E27FC236}">
                <a16:creationId xmlns:a16="http://schemas.microsoft.com/office/drawing/2014/main" id="{1D49BF60-F281-435C-85B9-900E4CBA6F84}"/>
              </a:ext>
            </a:extLst>
          </p:cNvPr>
          <p:cNvSpPr txBox="1"/>
          <p:nvPr/>
        </p:nvSpPr>
        <p:spPr>
          <a:xfrm>
            <a:off x="1966428" y="5720856"/>
            <a:ext cx="7762585" cy="923330"/>
          </a:xfrm>
          <a:prstGeom prst="rect">
            <a:avLst/>
          </a:prstGeom>
          <a:noFill/>
        </p:spPr>
        <p:txBody>
          <a:bodyPr wrap="square" rtlCol="0">
            <a:spAutoFit/>
          </a:bodyPr>
          <a:lstStyle/>
          <a:p>
            <a:r>
              <a:rPr lang="sv-SE" dirty="0"/>
              <a:t>Det är resultaten i dessa två diagram ni strax ska skriva in i tabellen i Excel.</a:t>
            </a:r>
          </a:p>
          <a:p>
            <a:r>
              <a:rPr lang="sv-SE" dirty="0"/>
              <a:t>Resultaten på fråga 32 fylls i under ”Viktighet” och resultaten på fråga 34 fylls i under ”Nöjdhet”. Excel kommer hjälpa er omvandla resultaten till procent. </a:t>
            </a:r>
          </a:p>
        </p:txBody>
      </p:sp>
      <p:graphicFrame>
        <p:nvGraphicFramePr>
          <p:cNvPr id="11" name="Cont1">
            <a:extLst>
              <a:ext uri="{FF2B5EF4-FFF2-40B4-BE49-F238E27FC236}">
                <a16:creationId xmlns:a16="http://schemas.microsoft.com/office/drawing/2014/main" id="{E387A3B6-2C4C-4371-A24A-59E15EB6FA91}"/>
              </a:ext>
            </a:extLst>
          </p:cNvPr>
          <p:cNvGraphicFramePr/>
          <p:nvPr>
            <p:extLst>
              <p:ext uri="{D42A27DB-BD31-4B8C-83A1-F6EECF244321}">
                <p14:modId xmlns:p14="http://schemas.microsoft.com/office/powerpoint/2010/main" val="4208476575"/>
              </p:ext>
            </p:extLst>
          </p:nvPr>
        </p:nvGraphicFramePr>
        <p:xfrm>
          <a:off x="6136368" y="2291888"/>
          <a:ext cx="5364000" cy="3564000"/>
        </p:xfrm>
        <a:graphic>
          <a:graphicData uri="http://schemas.openxmlformats.org/drawingml/2006/chart">
            <c:chart xmlns:c="http://schemas.openxmlformats.org/drawingml/2006/chart" xmlns:r="http://schemas.openxmlformats.org/officeDocument/2006/relationships" r:id="rId5"/>
          </a:graphicData>
        </a:graphic>
      </p:graphicFrame>
      <p:sp>
        <p:nvSpPr>
          <p:cNvPr id="12" name="textruta 11">
            <a:extLst>
              <a:ext uri="{FF2B5EF4-FFF2-40B4-BE49-F238E27FC236}">
                <a16:creationId xmlns:a16="http://schemas.microsoft.com/office/drawing/2014/main" id="{ADF1E8D9-21E6-499B-82D9-033F326B84D4}"/>
              </a:ext>
            </a:extLst>
          </p:cNvPr>
          <p:cNvSpPr txBox="1"/>
          <p:nvPr/>
        </p:nvSpPr>
        <p:spPr>
          <a:xfrm>
            <a:off x="6499067" y="1499569"/>
            <a:ext cx="5436000" cy="646331"/>
          </a:xfrm>
          <a:prstGeom prst="rect">
            <a:avLst/>
          </a:prstGeom>
          <a:noFill/>
        </p:spPr>
        <p:txBody>
          <a:bodyPr wrap="square" rtlCol="0">
            <a:spAutoFit/>
          </a:bodyPr>
          <a:lstStyle/>
          <a:p>
            <a:r>
              <a:rPr lang="sv-SE" b="1" dirty="0"/>
              <a:t>Fråga 34 </a:t>
            </a:r>
            <a:r>
              <a:rPr lang="sv-SE" dirty="0"/>
              <a:t>i ert resultat visar följande bild: </a:t>
            </a:r>
          </a:p>
          <a:p>
            <a:r>
              <a:rPr lang="sv-SE" dirty="0"/>
              <a:t>Vad tycker du om …. När det gäller följande?</a:t>
            </a:r>
          </a:p>
        </p:txBody>
      </p:sp>
    </p:spTree>
    <p:extLst>
      <p:ext uri="{BB962C8B-B14F-4D97-AF65-F5344CB8AC3E}">
        <p14:creationId xmlns:p14="http://schemas.microsoft.com/office/powerpoint/2010/main" val="2340034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p:cNvSpPr/>
          <p:nvPr/>
        </p:nvSpPr>
        <p:spPr>
          <a:xfrm>
            <a:off x="9525" y="0"/>
            <a:ext cx="12192000" cy="914400"/>
          </a:xfrm>
          <a:prstGeom prst="rect">
            <a:avLst/>
          </a:prstGeom>
          <a:solidFill>
            <a:schemeClr val="accent5">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sv-SE" sz="3200" dirty="0">
                <a:latin typeface="Calibri" pitchFamily="34" charset="0"/>
                <a:ea typeface="Calibri" pitchFamily="34" charset="0"/>
                <a:cs typeface="Calibri" pitchFamily="34" charset="0"/>
              </a:rPr>
              <a:t>Steg 2. Prioriteringsmatris</a:t>
            </a:r>
          </a:p>
        </p:txBody>
      </p:sp>
      <p:sp>
        <p:nvSpPr>
          <p:cNvPr id="7" name="Rektangel 6"/>
          <p:cNvSpPr/>
          <p:nvPr/>
        </p:nvSpPr>
        <p:spPr>
          <a:xfrm>
            <a:off x="4631587" y="6551035"/>
            <a:ext cx="2209800" cy="2307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sv-SE" sz="1100" dirty="0"/>
              <a:t>Viktighet </a:t>
            </a:r>
            <a:r>
              <a:rPr lang="sv-SE" sz="1100" dirty="0">
                <a:sym typeface="Wingdings" panose="05000000000000000000" pitchFamily="2" charset="2"/>
              </a:rPr>
              <a:t></a:t>
            </a:r>
            <a:endParaRPr lang="sv-SE" sz="1100" dirty="0"/>
          </a:p>
        </p:txBody>
      </p:sp>
      <p:sp>
        <p:nvSpPr>
          <p:cNvPr id="10" name="Rektangel 9"/>
          <p:cNvSpPr/>
          <p:nvPr/>
        </p:nvSpPr>
        <p:spPr>
          <a:xfrm rot="16200000">
            <a:off x="4096994" y="5820907"/>
            <a:ext cx="1371600" cy="30241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sv-SE" sz="1100" dirty="0"/>
              <a:t>Nöjdhet </a:t>
            </a:r>
            <a:r>
              <a:rPr lang="sv-SE" sz="1100" dirty="0">
                <a:sym typeface="Wingdings" panose="05000000000000000000" pitchFamily="2" charset="2"/>
              </a:rPr>
              <a:t></a:t>
            </a:r>
            <a:endParaRPr lang="sv-SE" sz="1100" dirty="0"/>
          </a:p>
        </p:txBody>
      </p:sp>
      <p:pic>
        <p:nvPicPr>
          <p:cNvPr id="2" name="Bildobjekt 1">
            <a:extLst>
              <a:ext uri="{FF2B5EF4-FFF2-40B4-BE49-F238E27FC236}">
                <a16:creationId xmlns:a16="http://schemas.microsoft.com/office/drawing/2014/main" id="{D34263C1-889B-4A47-B517-8542EAD671D9}"/>
              </a:ext>
            </a:extLst>
          </p:cNvPr>
          <p:cNvPicPr>
            <a:picLocks noChangeAspect="1"/>
          </p:cNvPicPr>
          <p:nvPr/>
        </p:nvPicPr>
        <p:blipFill>
          <a:blip r:embed="rId3"/>
          <a:stretch>
            <a:fillRect/>
          </a:stretch>
        </p:blipFill>
        <p:spPr>
          <a:xfrm>
            <a:off x="4517802" y="1907035"/>
            <a:ext cx="6945083" cy="4644000"/>
          </a:xfrm>
          <a:prstGeom prst="rect">
            <a:avLst/>
          </a:prstGeom>
        </p:spPr>
      </p:pic>
      <p:sp>
        <p:nvSpPr>
          <p:cNvPr id="9" name="Rektangel 8"/>
          <p:cNvSpPr/>
          <p:nvPr/>
        </p:nvSpPr>
        <p:spPr>
          <a:xfrm>
            <a:off x="304800" y="6160125"/>
            <a:ext cx="1371600" cy="621675"/>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a:p>
        </p:txBody>
      </p:sp>
      <p:sp>
        <p:nvSpPr>
          <p:cNvPr id="3" name="textruta 2">
            <a:extLst>
              <a:ext uri="{FF2B5EF4-FFF2-40B4-BE49-F238E27FC236}">
                <a16:creationId xmlns:a16="http://schemas.microsoft.com/office/drawing/2014/main" id="{938597C4-27EA-4AF1-A8CC-B60AFB456A67}"/>
              </a:ext>
            </a:extLst>
          </p:cNvPr>
          <p:cNvSpPr txBox="1"/>
          <p:nvPr/>
        </p:nvSpPr>
        <p:spPr>
          <a:xfrm>
            <a:off x="444381" y="1298961"/>
            <a:ext cx="11293732" cy="646331"/>
          </a:xfrm>
          <a:prstGeom prst="rect">
            <a:avLst/>
          </a:prstGeom>
          <a:noFill/>
        </p:spPr>
        <p:txBody>
          <a:bodyPr wrap="square" rtlCol="0">
            <a:spAutoFit/>
          </a:bodyPr>
          <a:lstStyle/>
          <a:p>
            <a:r>
              <a:rPr lang="sv-SE" dirty="0"/>
              <a:t>Resultaten ska kopplas till matrisen nedan som hjälper er tolka resultaten. </a:t>
            </a:r>
            <a:r>
              <a:rPr lang="sv-SE" altLang="sv-SE" sz="1800" kern="1200" dirty="0">
                <a:solidFill>
                  <a:schemeClr val="tx1"/>
                </a:solidFill>
                <a:ea typeface="+mn-ea"/>
                <a:cs typeface="+mn-cs"/>
              </a:rPr>
              <a:t>Prioriteringsmatrisen visar hur viktiga de olika områdena är, jämfört med hur bra medlemmarna tycker att det fungerar. </a:t>
            </a:r>
            <a:r>
              <a:rPr lang="sv-SE" dirty="0"/>
              <a:t> </a:t>
            </a:r>
          </a:p>
        </p:txBody>
      </p:sp>
      <p:sp>
        <p:nvSpPr>
          <p:cNvPr id="5" name="textruta 4">
            <a:extLst>
              <a:ext uri="{FF2B5EF4-FFF2-40B4-BE49-F238E27FC236}">
                <a16:creationId xmlns:a16="http://schemas.microsoft.com/office/drawing/2014/main" id="{A2F9E365-E4E4-4153-82FC-096BEAA217D1}"/>
              </a:ext>
            </a:extLst>
          </p:cNvPr>
          <p:cNvSpPr txBox="1"/>
          <p:nvPr/>
        </p:nvSpPr>
        <p:spPr>
          <a:xfrm>
            <a:off x="521300" y="3312271"/>
            <a:ext cx="3680358" cy="2031325"/>
          </a:xfrm>
          <a:prstGeom prst="rect">
            <a:avLst/>
          </a:prstGeom>
          <a:noFill/>
        </p:spPr>
        <p:txBody>
          <a:bodyPr wrap="square" rtlCol="0">
            <a:spAutoFit/>
          </a:bodyPr>
          <a:lstStyle/>
          <a:p>
            <a:r>
              <a:rPr lang="sv-SE" sz="1400" dirty="0"/>
              <a:t>Matrisen till höger visar resultaten för hela Svensk Simidrott. Den markerade linjen visar medelvärdet för nöjdhet och viktighet inom Svensk Simidrott, vilket är 70% respektive 78%. </a:t>
            </a:r>
          </a:p>
          <a:p>
            <a:endParaRPr lang="sv-SE" sz="1400" dirty="0"/>
          </a:p>
          <a:p>
            <a:r>
              <a:rPr lang="sv-SE" sz="1400" dirty="0"/>
              <a:t>Ett vanligt mål för medelvärdet för nöjdhet är 70%, vilket innebär att det finns stor vinning i att förbättra de områden som medlemmarna anser viktiga men där nöjdheten är under 70% . </a:t>
            </a:r>
          </a:p>
        </p:txBody>
      </p:sp>
      <p:sp>
        <p:nvSpPr>
          <p:cNvPr id="4" name="textruta 3">
            <a:extLst>
              <a:ext uri="{FF2B5EF4-FFF2-40B4-BE49-F238E27FC236}">
                <a16:creationId xmlns:a16="http://schemas.microsoft.com/office/drawing/2014/main" id="{CE18ACF5-5FC9-45D6-B09D-DADE148FC22F}"/>
              </a:ext>
            </a:extLst>
          </p:cNvPr>
          <p:cNvSpPr txBox="1"/>
          <p:nvPr/>
        </p:nvSpPr>
        <p:spPr>
          <a:xfrm>
            <a:off x="6463193" y="2525989"/>
            <a:ext cx="2415209" cy="553998"/>
          </a:xfrm>
          <a:prstGeom prst="rect">
            <a:avLst/>
          </a:prstGeom>
          <a:noFill/>
        </p:spPr>
        <p:txBody>
          <a:bodyPr wrap="square" rtlCol="0">
            <a:spAutoFit/>
          </a:bodyPr>
          <a:lstStyle/>
          <a:p>
            <a:r>
              <a:rPr lang="sv-SE" sz="1600" b="1" dirty="0"/>
              <a:t>Bevara</a:t>
            </a:r>
          </a:p>
          <a:p>
            <a:r>
              <a:rPr lang="sv-SE" sz="1400" dirty="0"/>
              <a:t>Högre betyg &amp; mindre viktigt</a:t>
            </a:r>
          </a:p>
        </p:txBody>
      </p:sp>
      <p:sp>
        <p:nvSpPr>
          <p:cNvPr id="12" name="textruta 11">
            <a:extLst>
              <a:ext uri="{FF2B5EF4-FFF2-40B4-BE49-F238E27FC236}">
                <a16:creationId xmlns:a16="http://schemas.microsoft.com/office/drawing/2014/main" id="{EE9BB47F-CECE-4D82-AA78-C402F8931F8B}"/>
              </a:ext>
            </a:extLst>
          </p:cNvPr>
          <p:cNvSpPr txBox="1"/>
          <p:nvPr/>
        </p:nvSpPr>
        <p:spPr>
          <a:xfrm>
            <a:off x="6314661" y="4247824"/>
            <a:ext cx="2365514" cy="553998"/>
          </a:xfrm>
          <a:prstGeom prst="rect">
            <a:avLst/>
          </a:prstGeom>
          <a:noFill/>
        </p:spPr>
        <p:txBody>
          <a:bodyPr wrap="square" rtlCol="0">
            <a:spAutoFit/>
          </a:bodyPr>
          <a:lstStyle/>
          <a:p>
            <a:r>
              <a:rPr lang="sv-SE" sz="1600" b="1" dirty="0"/>
              <a:t>Fokusera på annat?</a:t>
            </a:r>
          </a:p>
          <a:p>
            <a:r>
              <a:rPr lang="sv-SE" sz="1400" dirty="0"/>
              <a:t>Lägre betyg &amp; mindre viktigt</a:t>
            </a:r>
          </a:p>
        </p:txBody>
      </p:sp>
      <p:sp>
        <p:nvSpPr>
          <p:cNvPr id="13" name="textruta 12">
            <a:extLst>
              <a:ext uri="{FF2B5EF4-FFF2-40B4-BE49-F238E27FC236}">
                <a16:creationId xmlns:a16="http://schemas.microsoft.com/office/drawing/2014/main" id="{902E0392-ADC2-4616-A1AD-7A852FD89FF9}"/>
              </a:ext>
            </a:extLst>
          </p:cNvPr>
          <p:cNvSpPr txBox="1"/>
          <p:nvPr/>
        </p:nvSpPr>
        <p:spPr>
          <a:xfrm>
            <a:off x="9751531" y="2187919"/>
            <a:ext cx="1514060" cy="1015663"/>
          </a:xfrm>
          <a:prstGeom prst="rect">
            <a:avLst/>
          </a:prstGeom>
          <a:noFill/>
        </p:spPr>
        <p:txBody>
          <a:bodyPr wrap="square" rtlCol="0">
            <a:spAutoFit/>
          </a:bodyPr>
          <a:lstStyle/>
          <a:p>
            <a:r>
              <a:rPr lang="sv-SE" sz="1600" b="1" dirty="0"/>
              <a:t>Vårda eller förbättra?</a:t>
            </a:r>
          </a:p>
          <a:p>
            <a:r>
              <a:rPr lang="sv-SE" sz="1400" dirty="0"/>
              <a:t>Högre betyg &amp; mer viktigt</a:t>
            </a:r>
          </a:p>
        </p:txBody>
      </p:sp>
      <p:sp>
        <p:nvSpPr>
          <p:cNvPr id="14" name="textruta 13">
            <a:extLst>
              <a:ext uri="{FF2B5EF4-FFF2-40B4-BE49-F238E27FC236}">
                <a16:creationId xmlns:a16="http://schemas.microsoft.com/office/drawing/2014/main" id="{E667B5CA-F098-451C-B331-9AA36F06FC0A}"/>
              </a:ext>
            </a:extLst>
          </p:cNvPr>
          <p:cNvSpPr txBox="1"/>
          <p:nvPr/>
        </p:nvSpPr>
        <p:spPr>
          <a:xfrm>
            <a:off x="9751531" y="3931760"/>
            <a:ext cx="1225826" cy="769441"/>
          </a:xfrm>
          <a:prstGeom prst="rect">
            <a:avLst/>
          </a:prstGeom>
          <a:noFill/>
        </p:spPr>
        <p:txBody>
          <a:bodyPr wrap="square" rtlCol="0">
            <a:spAutoFit/>
          </a:bodyPr>
          <a:lstStyle/>
          <a:p>
            <a:r>
              <a:rPr lang="sv-SE" sz="1600" b="1" dirty="0"/>
              <a:t>Prioritera!</a:t>
            </a:r>
          </a:p>
          <a:p>
            <a:r>
              <a:rPr lang="sv-SE" sz="1400" dirty="0"/>
              <a:t>Lägre betyg &amp; mer viktigt</a:t>
            </a:r>
          </a:p>
        </p:txBody>
      </p:sp>
    </p:spTree>
    <p:extLst>
      <p:ext uri="{BB962C8B-B14F-4D97-AF65-F5344CB8AC3E}">
        <p14:creationId xmlns:p14="http://schemas.microsoft.com/office/powerpoint/2010/main" val="414783093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p:cNvSpPr/>
          <p:nvPr/>
        </p:nvSpPr>
        <p:spPr>
          <a:xfrm>
            <a:off x="9525" y="0"/>
            <a:ext cx="12192000" cy="914400"/>
          </a:xfrm>
          <a:prstGeom prst="rect">
            <a:avLst/>
          </a:prstGeom>
          <a:solidFill>
            <a:schemeClr val="accent5">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sv-SE" sz="3200" dirty="0">
                <a:latin typeface="Calibri" pitchFamily="34" charset="0"/>
                <a:ea typeface="Calibri" pitchFamily="34" charset="0"/>
                <a:cs typeface="Calibri" pitchFamily="34" charset="0"/>
              </a:rPr>
              <a:t>Steg 2. Tabell och matris</a:t>
            </a:r>
          </a:p>
        </p:txBody>
      </p:sp>
      <p:pic>
        <p:nvPicPr>
          <p:cNvPr id="4" name="Bildobjekt 3">
            <a:extLst>
              <a:ext uri="{FF2B5EF4-FFF2-40B4-BE49-F238E27FC236}">
                <a16:creationId xmlns:a16="http://schemas.microsoft.com/office/drawing/2014/main" id="{464B4E5B-AA95-458A-B3D0-E1AA26FCDD93}"/>
              </a:ext>
            </a:extLst>
          </p:cNvPr>
          <p:cNvPicPr>
            <a:picLocks noChangeAspect="1"/>
          </p:cNvPicPr>
          <p:nvPr/>
        </p:nvPicPr>
        <p:blipFill>
          <a:blip r:embed="rId3"/>
          <a:stretch>
            <a:fillRect/>
          </a:stretch>
        </p:blipFill>
        <p:spPr>
          <a:xfrm>
            <a:off x="2826612" y="2062574"/>
            <a:ext cx="6248218" cy="2016000"/>
          </a:xfrm>
          <a:prstGeom prst="rect">
            <a:avLst/>
          </a:prstGeom>
        </p:spPr>
      </p:pic>
      <p:graphicFrame>
        <p:nvGraphicFramePr>
          <p:cNvPr id="13" name="Tabell 12">
            <a:extLst>
              <a:ext uri="{FF2B5EF4-FFF2-40B4-BE49-F238E27FC236}">
                <a16:creationId xmlns:a16="http://schemas.microsoft.com/office/drawing/2014/main" id="{90BFB5A3-975C-4D1E-B7ED-7524CBA59747}"/>
              </a:ext>
            </a:extLst>
          </p:cNvPr>
          <p:cNvGraphicFramePr>
            <a:graphicFrameLocks noGrp="1"/>
          </p:cNvGraphicFramePr>
          <p:nvPr>
            <p:extLst>
              <p:ext uri="{D42A27DB-BD31-4B8C-83A1-F6EECF244321}">
                <p14:modId xmlns:p14="http://schemas.microsoft.com/office/powerpoint/2010/main" val="576740333"/>
              </p:ext>
            </p:extLst>
          </p:nvPr>
        </p:nvGraphicFramePr>
        <p:xfrm>
          <a:off x="2826612" y="4238964"/>
          <a:ext cx="6270852" cy="2231998"/>
        </p:xfrm>
        <a:graphic>
          <a:graphicData uri="http://schemas.openxmlformats.org/drawingml/2006/table">
            <a:tbl>
              <a:tblPr/>
              <a:tblGrid>
                <a:gridCol w="359224">
                  <a:extLst>
                    <a:ext uri="{9D8B030D-6E8A-4147-A177-3AD203B41FA5}">
                      <a16:colId xmlns:a16="http://schemas.microsoft.com/office/drawing/2014/main" val="13747600"/>
                    </a:ext>
                  </a:extLst>
                </a:gridCol>
                <a:gridCol w="4003963">
                  <a:extLst>
                    <a:ext uri="{9D8B030D-6E8A-4147-A177-3AD203B41FA5}">
                      <a16:colId xmlns:a16="http://schemas.microsoft.com/office/drawing/2014/main" val="2327958090"/>
                    </a:ext>
                  </a:extLst>
                </a:gridCol>
                <a:gridCol w="934279">
                  <a:extLst>
                    <a:ext uri="{9D8B030D-6E8A-4147-A177-3AD203B41FA5}">
                      <a16:colId xmlns:a16="http://schemas.microsoft.com/office/drawing/2014/main" val="831450272"/>
                    </a:ext>
                  </a:extLst>
                </a:gridCol>
                <a:gridCol w="973386">
                  <a:extLst>
                    <a:ext uri="{9D8B030D-6E8A-4147-A177-3AD203B41FA5}">
                      <a16:colId xmlns:a16="http://schemas.microsoft.com/office/drawing/2014/main" val="2444466106"/>
                    </a:ext>
                  </a:extLst>
                </a:gridCol>
              </a:tblGrid>
              <a:tr h="231607">
                <a:tc gridSpan="2">
                  <a:txBody>
                    <a:bodyPr/>
                    <a:lstStyle/>
                    <a:p>
                      <a:pPr algn="l" fontAlgn="ctr"/>
                      <a:r>
                        <a:rPr lang="sv-SE" sz="800" b="1" i="0" u="none" strike="noStrike" dirty="0">
                          <a:effectLst/>
                          <a:latin typeface="Calibri" panose="020F0502020204030204" pitchFamily="34" charset="0"/>
                        </a:rPr>
                        <a:t> </a:t>
                      </a:r>
                    </a:p>
                  </a:txBody>
                  <a:tcPr marL="92939" marR="92939" marT="46470" marB="4647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sv-SE"/>
                    </a:p>
                  </a:txBody>
                  <a:tcPr/>
                </a:tc>
                <a:tc>
                  <a:txBody>
                    <a:bodyPr/>
                    <a:lstStyle/>
                    <a:p>
                      <a:pPr algn="ctr" fontAlgn="ctr"/>
                      <a:r>
                        <a:rPr lang="sv-SE" sz="900" b="1" i="0" u="none" strike="noStrike" dirty="0">
                          <a:effectLst/>
                          <a:latin typeface="Calibri" panose="020F0502020204030204" pitchFamily="34" charset="0"/>
                        </a:rPr>
                        <a:t>Viktighet</a:t>
                      </a:r>
                    </a:p>
                  </a:txBody>
                  <a:tcPr marL="8318" marR="8318" marT="8318"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sv-SE" sz="900" b="1" i="0" u="none" strike="noStrike" dirty="0">
                          <a:effectLst/>
                          <a:latin typeface="Calibri" panose="020F0502020204030204" pitchFamily="34" charset="0"/>
                        </a:rPr>
                        <a:t>Nöjdhet</a:t>
                      </a:r>
                    </a:p>
                  </a:txBody>
                  <a:tcPr marL="8318" marR="8318" marT="8318"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10599303"/>
                  </a:ext>
                </a:extLst>
              </a:tr>
              <a:tr h="221098">
                <a:tc>
                  <a:txBody>
                    <a:bodyPr/>
                    <a:lstStyle/>
                    <a:p>
                      <a:pPr algn="ctr" fontAlgn="ctr"/>
                      <a:r>
                        <a:rPr lang="sv-SE" sz="900" b="1" i="0" u="none" strike="noStrike">
                          <a:effectLst/>
                          <a:latin typeface="Calibri" panose="020F0502020204030204" pitchFamily="34" charset="0"/>
                        </a:rPr>
                        <a:t>1</a:t>
                      </a:r>
                    </a:p>
                  </a:txBody>
                  <a:tcPr marL="8318" marR="8318" marT="83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sv-SE" sz="900" b="0" i="0" u="none" strike="noStrike" dirty="0">
                          <a:effectLst/>
                          <a:latin typeface="Calibri" panose="020F0502020204030204" pitchFamily="34" charset="0"/>
                        </a:rPr>
                        <a:t>Lektions-/träningstider</a:t>
                      </a:r>
                    </a:p>
                  </a:txBody>
                  <a:tcPr marL="8318" marR="8318" marT="83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v-SE" sz="900" b="0" i="0" u="none" strike="noStrike" dirty="0">
                          <a:effectLst/>
                          <a:latin typeface="Calibri" panose="020F0502020204030204" pitchFamily="34" charset="0"/>
                        </a:rPr>
                        <a:t>88%</a:t>
                      </a:r>
                    </a:p>
                  </a:txBody>
                  <a:tcPr marL="8318" marR="8318" marT="83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sv-SE" sz="900" b="0" i="0" u="none" strike="noStrike">
                          <a:effectLst/>
                          <a:latin typeface="Calibri" panose="020F0502020204030204" pitchFamily="34" charset="0"/>
                        </a:rPr>
                        <a:t>71%</a:t>
                      </a:r>
                    </a:p>
                  </a:txBody>
                  <a:tcPr marL="8318" marR="8318" marT="83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542627"/>
                  </a:ext>
                </a:extLst>
              </a:tr>
              <a:tr h="221098">
                <a:tc>
                  <a:txBody>
                    <a:bodyPr/>
                    <a:lstStyle/>
                    <a:p>
                      <a:pPr algn="ctr" fontAlgn="ctr"/>
                      <a:r>
                        <a:rPr lang="sv-SE" sz="900" b="1" i="0" u="none" strike="noStrike">
                          <a:effectLst/>
                          <a:latin typeface="Calibri" panose="020F0502020204030204" pitchFamily="34" charset="0"/>
                        </a:rPr>
                        <a:t>2</a:t>
                      </a:r>
                    </a:p>
                  </a:txBody>
                  <a:tcPr marL="8318" marR="8318" marT="83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sv-SE" sz="900" b="0" i="0" u="none" strike="noStrike" dirty="0">
                          <a:effectLst/>
                          <a:latin typeface="Calibri" panose="020F0502020204030204" pitchFamily="34" charset="0"/>
                        </a:rPr>
                        <a:t>Bemötande </a:t>
                      </a:r>
                    </a:p>
                  </a:txBody>
                  <a:tcPr marL="8318" marR="8318" marT="83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v-SE" sz="900" b="0" i="0" u="none" strike="noStrike" dirty="0">
                          <a:effectLst/>
                          <a:latin typeface="Calibri" panose="020F0502020204030204" pitchFamily="34" charset="0"/>
                        </a:rPr>
                        <a:t>93%</a:t>
                      </a:r>
                    </a:p>
                  </a:txBody>
                  <a:tcPr marL="8318" marR="8318" marT="83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sv-SE" sz="900" b="0" i="0" u="none" strike="noStrike">
                          <a:effectLst/>
                          <a:latin typeface="Calibri" panose="020F0502020204030204" pitchFamily="34" charset="0"/>
                        </a:rPr>
                        <a:t>79%</a:t>
                      </a:r>
                    </a:p>
                  </a:txBody>
                  <a:tcPr marL="8318" marR="8318" marT="83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03650698"/>
                  </a:ext>
                </a:extLst>
              </a:tr>
              <a:tr h="221098">
                <a:tc>
                  <a:txBody>
                    <a:bodyPr/>
                    <a:lstStyle/>
                    <a:p>
                      <a:pPr algn="ctr" fontAlgn="ctr"/>
                      <a:r>
                        <a:rPr lang="sv-SE" sz="900" b="1" i="0" u="none" strike="noStrike">
                          <a:effectLst/>
                          <a:latin typeface="Calibri" panose="020F0502020204030204" pitchFamily="34" charset="0"/>
                        </a:rPr>
                        <a:t>3</a:t>
                      </a:r>
                    </a:p>
                  </a:txBody>
                  <a:tcPr marL="8318" marR="8318" marT="83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sv-SE" sz="900" b="0" i="0" u="none" strike="noStrike" dirty="0">
                          <a:effectLst/>
                          <a:latin typeface="Calibri" panose="020F0502020204030204" pitchFamily="34" charset="0"/>
                        </a:rPr>
                        <a:t>Möjlighet till gemenskap/delaktighet</a:t>
                      </a:r>
                    </a:p>
                  </a:txBody>
                  <a:tcPr marL="8318" marR="8318" marT="83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v-SE" sz="900" b="0" i="0" u="none" strike="noStrike">
                          <a:effectLst/>
                          <a:latin typeface="Calibri" panose="020F0502020204030204" pitchFamily="34" charset="0"/>
                        </a:rPr>
                        <a:t>73%</a:t>
                      </a:r>
                    </a:p>
                  </a:txBody>
                  <a:tcPr marL="8318" marR="8318" marT="83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sv-SE" sz="900" b="0" i="0" u="none" strike="noStrike" dirty="0">
                          <a:effectLst/>
                          <a:latin typeface="Calibri" panose="020F0502020204030204" pitchFamily="34" charset="0"/>
                        </a:rPr>
                        <a:t>69%</a:t>
                      </a:r>
                    </a:p>
                  </a:txBody>
                  <a:tcPr marL="8318" marR="8318" marT="83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83655902"/>
                  </a:ext>
                </a:extLst>
              </a:tr>
              <a:tr h="221098">
                <a:tc>
                  <a:txBody>
                    <a:bodyPr/>
                    <a:lstStyle/>
                    <a:p>
                      <a:pPr algn="ctr" fontAlgn="ctr"/>
                      <a:r>
                        <a:rPr lang="sv-SE" sz="900" b="1" i="0" u="none" strike="noStrike">
                          <a:effectLst/>
                          <a:latin typeface="Calibri" panose="020F0502020204030204" pitchFamily="34" charset="0"/>
                        </a:rPr>
                        <a:t>4</a:t>
                      </a:r>
                    </a:p>
                  </a:txBody>
                  <a:tcPr marL="8318" marR="8318" marT="83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sv-SE" sz="900" b="0" i="0" u="none" strike="noStrike" dirty="0">
                          <a:effectLst/>
                          <a:latin typeface="Calibri" panose="020F0502020204030204" pitchFamily="34" charset="0"/>
                        </a:rPr>
                        <a:t>Tillgänglighet, lätt att komma i kontakt med rätt person</a:t>
                      </a:r>
                    </a:p>
                  </a:txBody>
                  <a:tcPr marL="8318" marR="8318" marT="83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v-SE" sz="900" b="0" i="0" u="none" strike="noStrike" dirty="0">
                          <a:effectLst/>
                          <a:latin typeface="Calibri" panose="020F0502020204030204" pitchFamily="34" charset="0"/>
                        </a:rPr>
                        <a:t>76%</a:t>
                      </a:r>
                    </a:p>
                  </a:txBody>
                  <a:tcPr marL="8318" marR="8318" marT="83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sv-SE" sz="900" b="0" i="0" u="none" strike="noStrike" dirty="0">
                          <a:effectLst/>
                          <a:latin typeface="Calibri" panose="020F0502020204030204" pitchFamily="34" charset="0"/>
                        </a:rPr>
                        <a:t>65%</a:t>
                      </a:r>
                    </a:p>
                  </a:txBody>
                  <a:tcPr marL="8318" marR="8318" marT="83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39568002"/>
                  </a:ext>
                </a:extLst>
              </a:tr>
              <a:tr h="221098">
                <a:tc>
                  <a:txBody>
                    <a:bodyPr/>
                    <a:lstStyle/>
                    <a:p>
                      <a:pPr algn="ctr" fontAlgn="ctr"/>
                      <a:r>
                        <a:rPr lang="sv-SE" sz="900" b="1" i="0" u="none" strike="noStrike">
                          <a:effectLst/>
                          <a:latin typeface="Calibri" panose="020F0502020204030204" pitchFamily="34" charset="0"/>
                        </a:rPr>
                        <a:t>5</a:t>
                      </a:r>
                    </a:p>
                  </a:txBody>
                  <a:tcPr marL="8318" marR="8318" marT="83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sv-SE" sz="900" b="0" i="0" u="none" strike="noStrike" dirty="0">
                          <a:effectLst/>
                          <a:latin typeface="Calibri" panose="020F0502020204030204" pitchFamily="34" charset="0"/>
                        </a:rPr>
                        <a:t>Förmåga att nå uppsatta mål/syften</a:t>
                      </a:r>
                    </a:p>
                  </a:txBody>
                  <a:tcPr marL="8318" marR="8318" marT="83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FA4BD"/>
                    </a:solidFill>
                  </a:tcPr>
                </a:tc>
                <a:tc>
                  <a:txBody>
                    <a:bodyPr/>
                    <a:lstStyle/>
                    <a:p>
                      <a:pPr algn="ctr" fontAlgn="ctr"/>
                      <a:r>
                        <a:rPr lang="sv-SE" sz="900" b="0" i="0" u="none" strike="noStrike" dirty="0">
                          <a:effectLst/>
                          <a:latin typeface="Calibri" panose="020F0502020204030204" pitchFamily="34" charset="0"/>
                        </a:rPr>
                        <a:t>80%</a:t>
                      </a:r>
                    </a:p>
                  </a:txBody>
                  <a:tcPr marL="8318" marR="8318" marT="83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FA4BD"/>
                    </a:solidFill>
                  </a:tcPr>
                </a:tc>
                <a:tc>
                  <a:txBody>
                    <a:bodyPr/>
                    <a:lstStyle/>
                    <a:p>
                      <a:pPr algn="ctr" fontAlgn="ctr"/>
                      <a:r>
                        <a:rPr lang="sv-SE" sz="900" b="0" i="0" u="none" strike="noStrike" dirty="0">
                          <a:effectLst/>
                          <a:latin typeface="Calibri" panose="020F0502020204030204" pitchFamily="34" charset="0"/>
                        </a:rPr>
                        <a:t>68%</a:t>
                      </a:r>
                    </a:p>
                  </a:txBody>
                  <a:tcPr marL="8318" marR="8318" marT="83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FA4BD"/>
                    </a:solidFill>
                  </a:tcPr>
                </a:tc>
                <a:extLst>
                  <a:ext uri="{0D108BD9-81ED-4DB2-BD59-A6C34878D82A}">
                    <a16:rowId xmlns:a16="http://schemas.microsoft.com/office/drawing/2014/main" val="1158101816"/>
                  </a:ext>
                </a:extLst>
              </a:tr>
              <a:tr h="221098">
                <a:tc>
                  <a:txBody>
                    <a:bodyPr/>
                    <a:lstStyle/>
                    <a:p>
                      <a:pPr algn="ctr" fontAlgn="ctr"/>
                      <a:r>
                        <a:rPr lang="sv-SE" sz="900" b="1" i="0" u="none" strike="noStrike">
                          <a:effectLst/>
                          <a:latin typeface="Calibri" panose="020F0502020204030204" pitchFamily="34" charset="0"/>
                        </a:rPr>
                        <a:t>6</a:t>
                      </a:r>
                    </a:p>
                  </a:txBody>
                  <a:tcPr marL="8318" marR="8318" marT="83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sv-SE" sz="900" b="0" i="0" u="none" strike="noStrike" dirty="0">
                          <a:effectLst/>
                          <a:latin typeface="Calibri" panose="020F0502020204030204" pitchFamily="34" charset="0"/>
                        </a:rPr>
                        <a:t>Ledarens kompetens och pedagogiska förmåga</a:t>
                      </a:r>
                    </a:p>
                  </a:txBody>
                  <a:tcPr marL="8318" marR="8318" marT="83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v-SE" sz="900" b="0" i="0" u="none" strike="noStrike" dirty="0">
                          <a:effectLst/>
                          <a:latin typeface="Calibri" panose="020F0502020204030204" pitchFamily="34" charset="0"/>
                        </a:rPr>
                        <a:t>92%</a:t>
                      </a:r>
                    </a:p>
                  </a:txBody>
                  <a:tcPr marL="8318" marR="8318" marT="83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sv-SE" sz="900" b="0" i="0" u="none" strike="noStrike" dirty="0">
                          <a:effectLst/>
                          <a:latin typeface="Calibri" panose="020F0502020204030204" pitchFamily="34" charset="0"/>
                        </a:rPr>
                        <a:t>72%</a:t>
                      </a:r>
                    </a:p>
                  </a:txBody>
                  <a:tcPr marL="8318" marR="8318" marT="83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22940600"/>
                  </a:ext>
                </a:extLst>
              </a:tr>
              <a:tr h="221098">
                <a:tc>
                  <a:txBody>
                    <a:bodyPr/>
                    <a:lstStyle/>
                    <a:p>
                      <a:pPr algn="ctr" fontAlgn="ctr"/>
                      <a:r>
                        <a:rPr lang="sv-SE" sz="900" b="1" i="0" u="none" strike="noStrike">
                          <a:effectLst/>
                          <a:latin typeface="Calibri" panose="020F0502020204030204" pitchFamily="34" charset="0"/>
                        </a:rPr>
                        <a:t>7</a:t>
                      </a:r>
                    </a:p>
                  </a:txBody>
                  <a:tcPr marL="8318" marR="8318" marT="83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sv-SE" sz="900" b="0" i="0" u="none" strike="noStrike" dirty="0">
                          <a:effectLst/>
                          <a:latin typeface="Calibri" panose="020F0502020204030204" pitchFamily="34" charset="0"/>
                        </a:rPr>
                        <a:t>Anläggning</a:t>
                      </a:r>
                    </a:p>
                  </a:txBody>
                  <a:tcPr marL="8318" marR="8318" marT="83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v-SE" sz="900" b="0" i="0" u="none" strike="noStrike" dirty="0">
                          <a:effectLst/>
                          <a:latin typeface="Calibri" panose="020F0502020204030204" pitchFamily="34" charset="0"/>
                        </a:rPr>
                        <a:t>74%</a:t>
                      </a:r>
                    </a:p>
                  </a:txBody>
                  <a:tcPr marL="8318" marR="8318" marT="83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sv-SE" sz="900" b="0" i="0" u="none" strike="noStrike" dirty="0">
                          <a:effectLst/>
                          <a:latin typeface="Calibri" panose="020F0502020204030204" pitchFamily="34" charset="0"/>
                        </a:rPr>
                        <a:t>55%</a:t>
                      </a:r>
                    </a:p>
                  </a:txBody>
                  <a:tcPr marL="8318" marR="8318" marT="83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93664551"/>
                  </a:ext>
                </a:extLst>
              </a:tr>
              <a:tr h="221098">
                <a:tc>
                  <a:txBody>
                    <a:bodyPr/>
                    <a:lstStyle/>
                    <a:p>
                      <a:pPr algn="ctr" fontAlgn="ctr"/>
                      <a:r>
                        <a:rPr lang="sv-SE" sz="900" b="1" i="0" u="none" strike="noStrike" dirty="0">
                          <a:effectLst/>
                          <a:latin typeface="Calibri" panose="020F0502020204030204" pitchFamily="34" charset="0"/>
                        </a:rPr>
                        <a:t>8</a:t>
                      </a:r>
                    </a:p>
                  </a:txBody>
                  <a:tcPr marL="8318" marR="8318" marT="83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sv-SE" sz="900" b="0" i="0" u="none" strike="noStrike" dirty="0">
                          <a:effectLst/>
                          <a:latin typeface="Calibri" panose="020F0502020204030204" pitchFamily="34" charset="0"/>
                        </a:rPr>
                        <a:t>Image och varumärke (rykte)</a:t>
                      </a:r>
                    </a:p>
                  </a:txBody>
                  <a:tcPr marL="8318" marR="8318" marT="83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v-SE" sz="900" b="0" i="0" u="none" strike="noStrike" dirty="0">
                          <a:effectLst/>
                          <a:latin typeface="Calibri" panose="020F0502020204030204" pitchFamily="34" charset="0"/>
                        </a:rPr>
                        <a:t>48%</a:t>
                      </a:r>
                    </a:p>
                  </a:txBody>
                  <a:tcPr marL="8318" marR="8318" marT="83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sv-SE" sz="900" b="0" i="0" u="none" strike="noStrike" dirty="0">
                          <a:effectLst/>
                          <a:latin typeface="Calibri" panose="020F0502020204030204" pitchFamily="34" charset="0"/>
                        </a:rPr>
                        <a:t>67%</a:t>
                      </a:r>
                    </a:p>
                  </a:txBody>
                  <a:tcPr marL="8318" marR="8318" marT="83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97774785"/>
                  </a:ext>
                </a:extLst>
              </a:tr>
              <a:tr h="231607">
                <a:tc gridSpan="2">
                  <a:txBody>
                    <a:bodyPr/>
                    <a:lstStyle/>
                    <a:p>
                      <a:pPr algn="l" fontAlgn="ctr"/>
                      <a:r>
                        <a:rPr lang="sv-SE" sz="900" b="1" i="0" u="none" strike="noStrike" dirty="0">
                          <a:effectLst/>
                          <a:latin typeface="Calibri" panose="020F0502020204030204" pitchFamily="34" charset="0"/>
                        </a:rPr>
                        <a:t>Medelvärde</a:t>
                      </a:r>
                    </a:p>
                  </a:txBody>
                  <a:tcPr marL="92939" marR="92939" marT="46470" marB="464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sv-SE"/>
                    </a:p>
                  </a:txBody>
                  <a:tcPr/>
                </a:tc>
                <a:tc>
                  <a:txBody>
                    <a:bodyPr/>
                    <a:lstStyle/>
                    <a:p>
                      <a:pPr algn="ctr" fontAlgn="ctr"/>
                      <a:r>
                        <a:rPr lang="sv-SE" sz="900" b="1" i="0" u="none" strike="noStrike" dirty="0">
                          <a:effectLst/>
                          <a:latin typeface="Calibri" panose="020F0502020204030204" pitchFamily="34" charset="0"/>
                        </a:rPr>
                        <a:t>78</a:t>
                      </a:r>
                      <a:r>
                        <a:rPr lang="sv-SE" sz="900" b="0" i="0" u="none" strike="noStrike" dirty="0">
                          <a:effectLst/>
                          <a:latin typeface="Calibri" panose="020F0502020204030204" pitchFamily="34" charset="0"/>
                        </a:rPr>
                        <a:t>%</a:t>
                      </a:r>
                    </a:p>
                  </a:txBody>
                  <a:tcPr marL="8318" marR="8318" marT="83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sv-SE" sz="900" b="1" i="0" u="none" strike="noStrike" dirty="0">
                          <a:effectLst/>
                          <a:latin typeface="Calibri" panose="020F0502020204030204" pitchFamily="34" charset="0"/>
                        </a:rPr>
                        <a:t>68</a:t>
                      </a:r>
                      <a:r>
                        <a:rPr lang="sv-SE" sz="900" b="0" i="0" u="none" strike="noStrike" dirty="0">
                          <a:effectLst/>
                          <a:latin typeface="Calibri" panose="020F0502020204030204" pitchFamily="34" charset="0"/>
                        </a:rPr>
                        <a:t>%</a:t>
                      </a:r>
                    </a:p>
                  </a:txBody>
                  <a:tcPr marL="8318" marR="8318" marT="83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6097010"/>
                  </a:ext>
                </a:extLst>
              </a:tr>
            </a:tbl>
          </a:graphicData>
        </a:graphic>
      </p:graphicFrame>
      <p:sp>
        <p:nvSpPr>
          <p:cNvPr id="14" name="textruta 13">
            <a:extLst>
              <a:ext uri="{FF2B5EF4-FFF2-40B4-BE49-F238E27FC236}">
                <a16:creationId xmlns:a16="http://schemas.microsoft.com/office/drawing/2014/main" id="{A10258CB-8E73-4F0F-BFBB-F1CE6DA9A652}"/>
              </a:ext>
            </a:extLst>
          </p:cNvPr>
          <p:cNvSpPr txBox="1"/>
          <p:nvPr/>
        </p:nvSpPr>
        <p:spPr>
          <a:xfrm>
            <a:off x="444381" y="4439183"/>
            <a:ext cx="2841625" cy="307777"/>
          </a:xfrm>
          <a:prstGeom prst="rect">
            <a:avLst/>
          </a:prstGeom>
          <a:noFill/>
        </p:spPr>
        <p:txBody>
          <a:bodyPr wrap="square" rtlCol="0">
            <a:spAutoFit/>
          </a:bodyPr>
          <a:lstStyle/>
          <a:p>
            <a:r>
              <a:rPr lang="sv-SE" sz="1400" i="1" dirty="0">
                <a:latin typeface="+mn-lt"/>
              </a:rPr>
              <a:t>Jämförelse 2019</a:t>
            </a:r>
          </a:p>
        </p:txBody>
      </p:sp>
      <p:sp>
        <p:nvSpPr>
          <p:cNvPr id="9" name="Rektangel 8"/>
          <p:cNvSpPr/>
          <p:nvPr/>
        </p:nvSpPr>
        <p:spPr>
          <a:xfrm>
            <a:off x="304800" y="6160125"/>
            <a:ext cx="1371600" cy="621675"/>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a:p>
        </p:txBody>
      </p:sp>
      <p:sp>
        <p:nvSpPr>
          <p:cNvPr id="3" name="textruta 2">
            <a:extLst>
              <a:ext uri="{FF2B5EF4-FFF2-40B4-BE49-F238E27FC236}">
                <a16:creationId xmlns:a16="http://schemas.microsoft.com/office/drawing/2014/main" id="{938597C4-27EA-4AF1-A8CC-B60AFB456A67}"/>
              </a:ext>
            </a:extLst>
          </p:cNvPr>
          <p:cNvSpPr txBox="1"/>
          <p:nvPr/>
        </p:nvSpPr>
        <p:spPr>
          <a:xfrm>
            <a:off x="444381" y="1298961"/>
            <a:ext cx="11035315" cy="646331"/>
          </a:xfrm>
          <a:prstGeom prst="rect">
            <a:avLst/>
          </a:prstGeom>
          <a:noFill/>
        </p:spPr>
        <p:txBody>
          <a:bodyPr wrap="square" rtlCol="0">
            <a:spAutoFit/>
          </a:bodyPr>
          <a:lstStyle/>
          <a:p>
            <a:r>
              <a:rPr lang="sv-SE" dirty="0"/>
              <a:t>På nästa sida finns en matris som länkar till Excel där ni fyller i era resultat. </a:t>
            </a:r>
          </a:p>
          <a:p>
            <a:r>
              <a:rPr lang="sv-SE" dirty="0"/>
              <a:t>Om ni deltog i undersökningen 2019 och vill jämföra resultaten så kopierar ni tabellen och upprepar proceduren.</a:t>
            </a:r>
          </a:p>
        </p:txBody>
      </p:sp>
      <p:pic>
        <p:nvPicPr>
          <p:cNvPr id="8" name="Bildobjekt 7">
            <a:extLst>
              <a:ext uri="{FF2B5EF4-FFF2-40B4-BE49-F238E27FC236}">
                <a16:creationId xmlns:a16="http://schemas.microsoft.com/office/drawing/2014/main" id="{4C8E8BB1-E137-4415-ACC7-C280E1A6B3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4575" y="5550477"/>
            <a:ext cx="1800225" cy="1272130"/>
          </a:xfrm>
          <a:prstGeom prst="rect">
            <a:avLst/>
          </a:prstGeom>
        </p:spPr>
      </p:pic>
    </p:spTree>
    <p:extLst>
      <p:ext uri="{BB962C8B-B14F-4D97-AF65-F5344CB8AC3E}">
        <p14:creationId xmlns:p14="http://schemas.microsoft.com/office/powerpoint/2010/main" val="321844285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p:cNvSpPr/>
          <p:nvPr/>
        </p:nvSpPr>
        <p:spPr>
          <a:xfrm>
            <a:off x="9525" y="0"/>
            <a:ext cx="12192000" cy="914400"/>
          </a:xfrm>
          <a:prstGeom prst="rect">
            <a:avLst/>
          </a:prstGeom>
          <a:solidFill>
            <a:schemeClr val="accent5">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sv-SE" sz="3200" dirty="0">
                <a:latin typeface="Calibri" pitchFamily="34" charset="0"/>
                <a:ea typeface="Calibri" pitchFamily="34" charset="0"/>
                <a:cs typeface="Calibri" pitchFamily="34" charset="0"/>
              </a:rPr>
              <a:t>Steg 2. Lägg in era data i matrisen</a:t>
            </a:r>
          </a:p>
        </p:txBody>
      </p:sp>
      <p:sp>
        <p:nvSpPr>
          <p:cNvPr id="9" name="Rektangel 8"/>
          <p:cNvSpPr/>
          <p:nvPr/>
        </p:nvSpPr>
        <p:spPr>
          <a:xfrm>
            <a:off x="304800" y="6160125"/>
            <a:ext cx="1371600" cy="621675"/>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a:p>
        </p:txBody>
      </p:sp>
      <p:sp>
        <p:nvSpPr>
          <p:cNvPr id="20" name="textruta 19">
            <a:extLst>
              <a:ext uri="{FF2B5EF4-FFF2-40B4-BE49-F238E27FC236}">
                <a16:creationId xmlns:a16="http://schemas.microsoft.com/office/drawing/2014/main" id="{2369D823-D3C0-4148-B126-E67C694181FB}"/>
              </a:ext>
            </a:extLst>
          </p:cNvPr>
          <p:cNvSpPr txBox="1"/>
          <p:nvPr/>
        </p:nvSpPr>
        <p:spPr>
          <a:xfrm>
            <a:off x="468795" y="1274802"/>
            <a:ext cx="2415209" cy="553998"/>
          </a:xfrm>
          <a:prstGeom prst="rect">
            <a:avLst/>
          </a:prstGeom>
          <a:noFill/>
        </p:spPr>
        <p:txBody>
          <a:bodyPr wrap="square" rtlCol="0">
            <a:spAutoFit/>
          </a:bodyPr>
          <a:lstStyle/>
          <a:p>
            <a:r>
              <a:rPr lang="sv-SE" sz="1600" b="1" dirty="0"/>
              <a:t>Bevara</a:t>
            </a:r>
          </a:p>
          <a:p>
            <a:r>
              <a:rPr lang="sv-SE" sz="1400" dirty="0"/>
              <a:t>Högre betyg &amp; mindre viktigt</a:t>
            </a:r>
          </a:p>
        </p:txBody>
      </p:sp>
      <p:sp>
        <p:nvSpPr>
          <p:cNvPr id="21" name="textruta 20">
            <a:extLst>
              <a:ext uri="{FF2B5EF4-FFF2-40B4-BE49-F238E27FC236}">
                <a16:creationId xmlns:a16="http://schemas.microsoft.com/office/drawing/2014/main" id="{807F47F0-58D2-45F0-9064-96AE7A67559E}"/>
              </a:ext>
            </a:extLst>
          </p:cNvPr>
          <p:cNvSpPr txBox="1"/>
          <p:nvPr/>
        </p:nvSpPr>
        <p:spPr>
          <a:xfrm>
            <a:off x="468795" y="3087547"/>
            <a:ext cx="2365514" cy="553998"/>
          </a:xfrm>
          <a:prstGeom prst="rect">
            <a:avLst/>
          </a:prstGeom>
          <a:noFill/>
        </p:spPr>
        <p:txBody>
          <a:bodyPr wrap="square" rtlCol="0">
            <a:spAutoFit/>
          </a:bodyPr>
          <a:lstStyle/>
          <a:p>
            <a:r>
              <a:rPr lang="sv-SE" sz="1600" b="1" dirty="0"/>
              <a:t>Fokusera på annat?</a:t>
            </a:r>
          </a:p>
          <a:p>
            <a:r>
              <a:rPr lang="sv-SE" sz="1400" dirty="0"/>
              <a:t>Lägre betyg &amp; mindre viktigt</a:t>
            </a:r>
          </a:p>
        </p:txBody>
      </p:sp>
      <p:sp>
        <p:nvSpPr>
          <p:cNvPr id="22" name="textruta 21">
            <a:extLst>
              <a:ext uri="{FF2B5EF4-FFF2-40B4-BE49-F238E27FC236}">
                <a16:creationId xmlns:a16="http://schemas.microsoft.com/office/drawing/2014/main" id="{85673488-D9B1-4C36-8CDB-3E1D0B08A7A8}"/>
              </a:ext>
            </a:extLst>
          </p:cNvPr>
          <p:cNvSpPr txBox="1"/>
          <p:nvPr/>
        </p:nvSpPr>
        <p:spPr>
          <a:xfrm>
            <a:off x="9521851" y="1274802"/>
            <a:ext cx="2098778" cy="553998"/>
          </a:xfrm>
          <a:prstGeom prst="rect">
            <a:avLst/>
          </a:prstGeom>
          <a:noFill/>
        </p:spPr>
        <p:txBody>
          <a:bodyPr wrap="square" rtlCol="0">
            <a:spAutoFit/>
          </a:bodyPr>
          <a:lstStyle/>
          <a:p>
            <a:r>
              <a:rPr lang="sv-SE" sz="1600" b="1" dirty="0"/>
              <a:t>Vårda eller förbättra?</a:t>
            </a:r>
          </a:p>
          <a:p>
            <a:r>
              <a:rPr lang="sv-SE" sz="1400" dirty="0"/>
              <a:t>Högre betyg &amp; mer viktigt</a:t>
            </a:r>
          </a:p>
        </p:txBody>
      </p:sp>
      <p:sp>
        <p:nvSpPr>
          <p:cNvPr id="23" name="textruta 22">
            <a:extLst>
              <a:ext uri="{FF2B5EF4-FFF2-40B4-BE49-F238E27FC236}">
                <a16:creationId xmlns:a16="http://schemas.microsoft.com/office/drawing/2014/main" id="{AAA94FD3-F9B0-45E9-8BA9-332A80C9451A}"/>
              </a:ext>
            </a:extLst>
          </p:cNvPr>
          <p:cNvSpPr txBox="1"/>
          <p:nvPr/>
        </p:nvSpPr>
        <p:spPr>
          <a:xfrm>
            <a:off x="9521851" y="3085260"/>
            <a:ext cx="2098778" cy="553998"/>
          </a:xfrm>
          <a:prstGeom prst="rect">
            <a:avLst/>
          </a:prstGeom>
          <a:noFill/>
        </p:spPr>
        <p:txBody>
          <a:bodyPr wrap="square" rtlCol="0">
            <a:spAutoFit/>
          </a:bodyPr>
          <a:lstStyle/>
          <a:p>
            <a:r>
              <a:rPr lang="sv-SE" sz="1600" b="1" dirty="0"/>
              <a:t>Prioritera!</a:t>
            </a:r>
          </a:p>
          <a:p>
            <a:r>
              <a:rPr lang="sv-SE" sz="1400" dirty="0"/>
              <a:t>Lägre betyg &amp; mer viktigt</a:t>
            </a:r>
          </a:p>
        </p:txBody>
      </p:sp>
      <p:sp>
        <p:nvSpPr>
          <p:cNvPr id="16" name="textruta 15">
            <a:extLst>
              <a:ext uri="{FF2B5EF4-FFF2-40B4-BE49-F238E27FC236}">
                <a16:creationId xmlns:a16="http://schemas.microsoft.com/office/drawing/2014/main" id="{6AD18704-42D5-4092-A2F6-47C3F6A9B64C}"/>
              </a:ext>
            </a:extLst>
          </p:cNvPr>
          <p:cNvSpPr txBox="1"/>
          <p:nvPr/>
        </p:nvSpPr>
        <p:spPr>
          <a:xfrm>
            <a:off x="304800" y="5866620"/>
            <a:ext cx="11299825" cy="800219"/>
          </a:xfrm>
          <a:prstGeom prst="rect">
            <a:avLst/>
          </a:prstGeom>
          <a:noFill/>
        </p:spPr>
        <p:txBody>
          <a:bodyPr wrap="square" rtlCol="0">
            <a:spAutoFit/>
          </a:bodyPr>
          <a:lstStyle/>
          <a:p>
            <a:r>
              <a:rPr lang="sv-SE" dirty="0"/>
              <a:t>Klicka i diagrammet, välj ”diagramdesign” och ”redigera data i Excel” och fyll i era värden i tabellen i Excel.   </a:t>
            </a:r>
          </a:p>
          <a:p>
            <a:endParaRPr lang="sv-SE" sz="1400" dirty="0">
              <a:latin typeface="+mn-lt"/>
            </a:endParaRPr>
          </a:p>
          <a:p>
            <a:r>
              <a:rPr lang="sv-SE" sz="1400" dirty="0">
                <a:latin typeface="+mn-lt"/>
              </a:rPr>
              <a:t>Vill ni hellre fylla i tab</a:t>
            </a:r>
            <a:r>
              <a:rPr lang="sv-SE" sz="1400" dirty="0"/>
              <a:t>ellen och matrisen för hand? Sist i detta material finns en sida som ni kan skriva ut och fylla i.</a:t>
            </a:r>
            <a:endParaRPr lang="sv-SE" dirty="0">
              <a:latin typeface="+mn-lt"/>
            </a:endParaRPr>
          </a:p>
        </p:txBody>
      </p:sp>
      <p:pic>
        <p:nvPicPr>
          <p:cNvPr id="12" name="Bildobjekt 11">
            <a:extLst>
              <a:ext uri="{FF2B5EF4-FFF2-40B4-BE49-F238E27FC236}">
                <a16:creationId xmlns:a16="http://schemas.microsoft.com/office/drawing/2014/main" id="{D349D971-83F4-404B-A891-6D264C5166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34575" y="5550477"/>
            <a:ext cx="1800225" cy="1272130"/>
          </a:xfrm>
          <a:prstGeom prst="rect">
            <a:avLst/>
          </a:prstGeom>
        </p:spPr>
      </p:pic>
      <p:graphicFrame>
        <p:nvGraphicFramePr>
          <p:cNvPr id="14" name="Diagram 13">
            <a:extLst>
              <a:ext uri="{FF2B5EF4-FFF2-40B4-BE49-F238E27FC236}">
                <a16:creationId xmlns:a16="http://schemas.microsoft.com/office/drawing/2014/main" id="{B937B26F-D494-4E21-BDF6-ACB50A5E1B18}"/>
              </a:ext>
            </a:extLst>
          </p:cNvPr>
          <p:cNvGraphicFramePr>
            <a:graphicFrameLocks/>
          </p:cNvGraphicFramePr>
          <p:nvPr>
            <p:extLst>
              <p:ext uri="{D42A27DB-BD31-4B8C-83A1-F6EECF244321}">
                <p14:modId xmlns:p14="http://schemas.microsoft.com/office/powerpoint/2010/main" val="2354731286"/>
              </p:ext>
            </p:extLst>
          </p:nvPr>
        </p:nvGraphicFramePr>
        <p:xfrm>
          <a:off x="2465851" y="914400"/>
          <a:ext cx="7272000" cy="5076000"/>
        </p:xfrm>
        <a:graphic>
          <a:graphicData uri="http://schemas.openxmlformats.org/drawingml/2006/chart">
            <c:chart xmlns:c="http://schemas.openxmlformats.org/drawingml/2006/chart" xmlns:r="http://schemas.openxmlformats.org/officeDocument/2006/relationships" r:id="rId4"/>
          </a:graphicData>
        </a:graphic>
      </p:graphicFrame>
      <p:cxnSp>
        <p:nvCxnSpPr>
          <p:cNvPr id="17" name="Rak koppling 16">
            <a:extLst>
              <a:ext uri="{FF2B5EF4-FFF2-40B4-BE49-F238E27FC236}">
                <a16:creationId xmlns:a16="http://schemas.microsoft.com/office/drawing/2014/main" id="{1474CFFD-8A33-4ACB-9D7A-79A61C768A07}"/>
              </a:ext>
            </a:extLst>
          </p:cNvPr>
          <p:cNvCxnSpPr>
            <a:cxnSpLocks/>
          </p:cNvCxnSpPr>
          <p:nvPr/>
        </p:nvCxnSpPr>
        <p:spPr>
          <a:xfrm>
            <a:off x="8190782" y="1060450"/>
            <a:ext cx="0" cy="4267200"/>
          </a:xfrm>
          <a:prstGeom prst="line">
            <a:avLst/>
          </a:prstGeom>
          <a:ln w="12700"/>
        </p:spPr>
        <p:style>
          <a:lnRef idx="1">
            <a:schemeClr val="dk1"/>
          </a:lnRef>
          <a:fillRef idx="0">
            <a:schemeClr val="dk1"/>
          </a:fillRef>
          <a:effectRef idx="0">
            <a:schemeClr val="dk1"/>
          </a:effectRef>
          <a:fontRef idx="minor">
            <a:schemeClr val="tx1"/>
          </a:fontRef>
        </p:style>
      </p:cxnSp>
      <p:cxnSp>
        <p:nvCxnSpPr>
          <p:cNvPr id="10" name="Rak koppling 9">
            <a:extLst>
              <a:ext uri="{FF2B5EF4-FFF2-40B4-BE49-F238E27FC236}">
                <a16:creationId xmlns:a16="http://schemas.microsoft.com/office/drawing/2014/main" id="{9204A963-AB68-4974-B2D1-E4531EA177F4}"/>
              </a:ext>
            </a:extLst>
          </p:cNvPr>
          <p:cNvCxnSpPr>
            <a:cxnSpLocks/>
          </p:cNvCxnSpPr>
          <p:nvPr/>
        </p:nvCxnSpPr>
        <p:spPr>
          <a:xfrm>
            <a:off x="3318657" y="2330450"/>
            <a:ext cx="6104017"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9896490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En bild som visar person&#10;&#10;Automatiskt genererad beskrivning">
            <a:extLst>
              <a:ext uri="{FF2B5EF4-FFF2-40B4-BE49-F238E27FC236}">
                <a16:creationId xmlns:a16="http://schemas.microsoft.com/office/drawing/2014/main" id="{EDB036D1-4C46-4792-9F52-16DD128E7689}"/>
              </a:ext>
            </a:extLst>
          </p:cNvPr>
          <p:cNvPicPr>
            <a:picLocks noChangeAspect="1"/>
          </p:cNvPicPr>
          <p:nvPr/>
        </p:nvPicPr>
        <p:blipFill rotWithShape="1">
          <a:blip r:embed="rId3"/>
          <a:srcRect r="10142"/>
          <a:stretch/>
        </p:blipFill>
        <p:spPr>
          <a:xfrm>
            <a:off x="1" y="10"/>
            <a:ext cx="12192000" cy="6003842"/>
          </a:xfrm>
          <a:custGeom>
            <a:avLst/>
            <a:gdLst/>
            <a:ahLst/>
            <a:cxnLst/>
            <a:rect l="l" t="t" r="r" b="b"/>
            <a:pathLst>
              <a:path w="12187427" h="6003852">
                <a:moveTo>
                  <a:pt x="0" y="0"/>
                </a:moveTo>
                <a:lnTo>
                  <a:pt x="12187427" y="0"/>
                </a:lnTo>
                <a:lnTo>
                  <a:pt x="12187427" y="4772371"/>
                </a:lnTo>
                <a:lnTo>
                  <a:pt x="11865111" y="4913285"/>
                </a:lnTo>
                <a:cubicBezTo>
                  <a:pt x="10225213" y="5601147"/>
                  <a:pt x="8237833" y="6003852"/>
                  <a:pt x="6096000" y="6003852"/>
                </a:cubicBezTo>
                <a:cubicBezTo>
                  <a:pt x="3811379" y="6003852"/>
                  <a:pt x="1702489" y="5545663"/>
                  <a:pt x="3601" y="4771946"/>
                </a:cubicBezTo>
                <a:lnTo>
                  <a:pt x="0" y="4770223"/>
                </a:lnTo>
                <a:close/>
              </a:path>
            </a:pathLst>
          </a:custGeom>
        </p:spPr>
      </p:pic>
      <p:sp>
        <p:nvSpPr>
          <p:cNvPr id="7" name="Rektangel 6">
            <a:extLst>
              <a:ext uri="{FF2B5EF4-FFF2-40B4-BE49-F238E27FC236}">
                <a16:creationId xmlns:a16="http://schemas.microsoft.com/office/drawing/2014/main" id="{E9835C57-DA78-4F4C-BD38-BD271A5190B8}"/>
              </a:ext>
            </a:extLst>
          </p:cNvPr>
          <p:cNvSpPr/>
          <p:nvPr/>
        </p:nvSpPr>
        <p:spPr>
          <a:xfrm>
            <a:off x="0" y="2079848"/>
            <a:ext cx="12192000" cy="1196752"/>
          </a:xfrm>
          <a:prstGeom prst="rect">
            <a:avLst/>
          </a:prstGeom>
          <a:solidFill>
            <a:schemeClr val="accent5">
              <a:lumMod val="50000"/>
              <a:alpha val="74902"/>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sv-SE" sz="3200" dirty="0">
                <a:latin typeface="Calibri" pitchFamily="34" charset="0"/>
                <a:ea typeface="Calibri" pitchFamily="34" charset="0"/>
                <a:cs typeface="Calibri" pitchFamily="34" charset="0"/>
              </a:rPr>
              <a:t>Steg 3. Arbeta med resultaten</a:t>
            </a:r>
          </a:p>
        </p:txBody>
      </p:sp>
      <p:sp>
        <p:nvSpPr>
          <p:cNvPr id="5" name="Rektangel 4"/>
          <p:cNvSpPr/>
          <p:nvPr/>
        </p:nvSpPr>
        <p:spPr>
          <a:xfrm>
            <a:off x="304800" y="5791200"/>
            <a:ext cx="1371600" cy="1005584"/>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a:p>
        </p:txBody>
      </p:sp>
      <p:pic>
        <p:nvPicPr>
          <p:cNvPr id="6" name="Bildobjekt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87000" y="5524654"/>
            <a:ext cx="1800225" cy="1272130"/>
          </a:xfrm>
          <a:prstGeom prst="rect">
            <a:avLst/>
          </a:prstGeom>
        </p:spPr>
      </p:pic>
    </p:spTree>
    <p:extLst>
      <p:ext uri="{BB962C8B-B14F-4D97-AF65-F5344CB8AC3E}">
        <p14:creationId xmlns:p14="http://schemas.microsoft.com/office/powerpoint/2010/main" val="4607683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p:cNvSpPr/>
          <p:nvPr/>
        </p:nvSpPr>
        <p:spPr>
          <a:xfrm>
            <a:off x="9525" y="0"/>
            <a:ext cx="12192000" cy="914400"/>
          </a:xfrm>
          <a:prstGeom prst="rect">
            <a:avLst/>
          </a:prstGeom>
          <a:solidFill>
            <a:schemeClr val="accent5">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sv-SE" sz="3200" dirty="0">
                <a:latin typeface="Calibri" pitchFamily="34" charset="0"/>
                <a:ea typeface="Calibri" pitchFamily="34" charset="0"/>
                <a:cs typeface="Calibri" pitchFamily="34" charset="0"/>
              </a:rPr>
              <a:t>Steg 3. Arbeta med resultaten</a:t>
            </a:r>
          </a:p>
        </p:txBody>
      </p:sp>
      <p:sp>
        <p:nvSpPr>
          <p:cNvPr id="9" name="Rektangel 8"/>
          <p:cNvSpPr/>
          <p:nvPr/>
        </p:nvSpPr>
        <p:spPr>
          <a:xfrm>
            <a:off x="304800" y="6160125"/>
            <a:ext cx="1371600" cy="621675"/>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a:p>
        </p:txBody>
      </p:sp>
      <p:sp>
        <p:nvSpPr>
          <p:cNvPr id="16" name="textruta 15">
            <a:extLst>
              <a:ext uri="{FF2B5EF4-FFF2-40B4-BE49-F238E27FC236}">
                <a16:creationId xmlns:a16="http://schemas.microsoft.com/office/drawing/2014/main" id="{6AD18704-42D5-4092-A2F6-47C3F6A9B64C}"/>
              </a:ext>
            </a:extLst>
          </p:cNvPr>
          <p:cNvSpPr txBox="1"/>
          <p:nvPr/>
        </p:nvSpPr>
        <p:spPr>
          <a:xfrm>
            <a:off x="304800" y="2000299"/>
            <a:ext cx="11299825" cy="3354765"/>
          </a:xfrm>
          <a:prstGeom prst="rect">
            <a:avLst/>
          </a:prstGeom>
          <a:noFill/>
        </p:spPr>
        <p:txBody>
          <a:bodyPr wrap="square" rtlCol="0">
            <a:spAutoFit/>
          </a:bodyPr>
          <a:lstStyle/>
          <a:p>
            <a:r>
              <a:rPr lang="sv-SE" dirty="0"/>
              <a:t>Vad innebär resultatet?</a:t>
            </a:r>
          </a:p>
          <a:p>
            <a:r>
              <a:rPr lang="sv-SE" sz="1600" dirty="0">
                <a:latin typeface="+mn-lt"/>
              </a:rPr>
              <a:t>De resultat som hamnar i det </a:t>
            </a:r>
            <a:r>
              <a:rPr lang="sv-SE" sz="1600" b="1" dirty="0">
                <a:latin typeface="+mn-lt"/>
              </a:rPr>
              <a:t>nedre högra hörnet </a:t>
            </a:r>
            <a:r>
              <a:rPr lang="sv-SE" sz="1600" dirty="0">
                <a:latin typeface="+mn-lt"/>
              </a:rPr>
              <a:t>i matrisen är viktiga för medlemmarna, men de är inte så nöjda. Det innebär att dessa områden troligtvis är det ni bör fokusera på att utveckla och förbättra i första hand. </a:t>
            </a:r>
          </a:p>
          <a:p>
            <a:endParaRPr lang="sv-SE" sz="1600" dirty="0">
              <a:latin typeface="+mn-lt"/>
            </a:endParaRPr>
          </a:p>
          <a:p>
            <a:r>
              <a:rPr lang="sv-SE" sz="1600" dirty="0"/>
              <a:t>De resultat som hamnar i det </a:t>
            </a:r>
            <a:r>
              <a:rPr lang="sv-SE" sz="1600" b="1" dirty="0"/>
              <a:t>övre högra hörnet </a:t>
            </a:r>
            <a:r>
              <a:rPr lang="sv-SE" sz="1600" dirty="0"/>
              <a:t>i matrisen tycker medlemmarna är viktigt och de är också nöjda med detta. Är dessa områden något ni ska vårda eller kan ni förbättra dem ytterligare?</a:t>
            </a:r>
          </a:p>
          <a:p>
            <a:endParaRPr lang="sv-SE" sz="1600" dirty="0"/>
          </a:p>
          <a:p>
            <a:r>
              <a:rPr lang="sv-SE" sz="1600" dirty="0">
                <a:latin typeface="+mn-lt"/>
              </a:rPr>
              <a:t>De resultat som ha</a:t>
            </a:r>
            <a:r>
              <a:rPr lang="sv-SE" sz="1600" dirty="0"/>
              <a:t>mnar i det </a:t>
            </a:r>
            <a:r>
              <a:rPr lang="sv-SE" sz="1600" b="1" dirty="0"/>
              <a:t>övre vänstra hörnet </a:t>
            </a:r>
            <a:r>
              <a:rPr lang="sv-SE" sz="1600" dirty="0"/>
              <a:t>i matrisen är inte så viktigt för medlemmarna, men de är nöjda. Fokusera på att bevara detta. Effekten av förbättringsåtgärder kan vara låg på grund av att medlemmarna redan är nöjda.</a:t>
            </a:r>
          </a:p>
          <a:p>
            <a:endParaRPr lang="sv-SE" sz="1600" dirty="0"/>
          </a:p>
          <a:p>
            <a:r>
              <a:rPr lang="sv-SE" sz="1600" dirty="0"/>
              <a:t>De resultat som hamnar i det </a:t>
            </a:r>
            <a:r>
              <a:rPr lang="sv-SE" sz="1600" b="1" dirty="0"/>
              <a:t>nedre vänstra hörnet </a:t>
            </a:r>
            <a:r>
              <a:rPr lang="sv-SE" sz="1600" dirty="0"/>
              <a:t>i matrisen är inte viktigt och medlemmarna är inte heller nöjda. Undersök konsekvenserna av detta och vad eventuella förbättringsåtgärder skulle kunna leda till. Är det bättre att fokusera på annat? </a:t>
            </a:r>
            <a:endParaRPr lang="sv-SE" sz="1600" dirty="0">
              <a:latin typeface="+mn-lt"/>
            </a:endParaRPr>
          </a:p>
          <a:p>
            <a:endParaRPr lang="sv-SE" dirty="0">
              <a:latin typeface="+mn-lt"/>
            </a:endParaRPr>
          </a:p>
        </p:txBody>
      </p:sp>
      <p:pic>
        <p:nvPicPr>
          <p:cNvPr id="5" name="Bildobjekt 4">
            <a:extLst>
              <a:ext uri="{FF2B5EF4-FFF2-40B4-BE49-F238E27FC236}">
                <a16:creationId xmlns:a16="http://schemas.microsoft.com/office/drawing/2014/main" id="{59D6B1D4-70EE-4A2C-B75A-33420008AB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34575" y="5550477"/>
            <a:ext cx="1800225" cy="1272130"/>
          </a:xfrm>
          <a:prstGeom prst="rect">
            <a:avLst/>
          </a:prstGeom>
        </p:spPr>
      </p:pic>
    </p:spTree>
    <p:extLst>
      <p:ext uri="{BB962C8B-B14F-4D97-AF65-F5344CB8AC3E}">
        <p14:creationId xmlns:p14="http://schemas.microsoft.com/office/powerpoint/2010/main" val="132174751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p:cNvSpPr/>
          <p:nvPr/>
        </p:nvSpPr>
        <p:spPr>
          <a:xfrm>
            <a:off x="9525" y="0"/>
            <a:ext cx="12192000" cy="914400"/>
          </a:xfrm>
          <a:prstGeom prst="rect">
            <a:avLst/>
          </a:prstGeom>
          <a:solidFill>
            <a:schemeClr val="accent5">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sv-SE" sz="3200" dirty="0">
                <a:latin typeface="Calibri" pitchFamily="34" charset="0"/>
                <a:ea typeface="Calibri" pitchFamily="34" charset="0"/>
                <a:cs typeface="Calibri" pitchFamily="34" charset="0"/>
              </a:rPr>
              <a:t>Steg 3. Frågor</a:t>
            </a:r>
          </a:p>
        </p:txBody>
      </p:sp>
      <p:sp>
        <p:nvSpPr>
          <p:cNvPr id="6" name="Rektangel 5"/>
          <p:cNvSpPr/>
          <p:nvPr/>
        </p:nvSpPr>
        <p:spPr>
          <a:xfrm>
            <a:off x="304800" y="5791200"/>
            <a:ext cx="1371600" cy="1005584"/>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a:p>
        </p:txBody>
      </p:sp>
      <p:sp>
        <p:nvSpPr>
          <p:cNvPr id="7" name="textruta 6">
            <a:extLst>
              <a:ext uri="{FF2B5EF4-FFF2-40B4-BE49-F238E27FC236}">
                <a16:creationId xmlns:a16="http://schemas.microsoft.com/office/drawing/2014/main" id="{BFC9D92F-8FBF-4A22-8794-794DC8E7E424}"/>
              </a:ext>
            </a:extLst>
          </p:cNvPr>
          <p:cNvSpPr txBox="1"/>
          <p:nvPr/>
        </p:nvSpPr>
        <p:spPr>
          <a:xfrm>
            <a:off x="990600" y="1487508"/>
            <a:ext cx="7845287" cy="4247317"/>
          </a:xfrm>
          <a:prstGeom prst="rect">
            <a:avLst/>
          </a:prstGeom>
          <a:noFill/>
        </p:spPr>
        <p:txBody>
          <a:bodyPr wrap="square" rtlCol="0">
            <a:spAutoFit/>
          </a:bodyPr>
          <a:lstStyle/>
          <a:p>
            <a:r>
              <a:rPr lang="sv-SE" dirty="0">
                <a:latin typeface="+mn-lt"/>
              </a:rPr>
              <a:t>Vad har ni för tankar kring ert resultat? </a:t>
            </a:r>
          </a:p>
          <a:p>
            <a:endParaRPr lang="sv-SE" dirty="0">
              <a:latin typeface="+mn-lt"/>
            </a:endParaRPr>
          </a:p>
          <a:p>
            <a:r>
              <a:rPr lang="sv-SE" dirty="0"/>
              <a:t>Är det något resultat som sticker ut?</a:t>
            </a:r>
          </a:p>
          <a:p>
            <a:endParaRPr lang="sv-SE" dirty="0"/>
          </a:p>
          <a:p>
            <a:r>
              <a:rPr lang="sv-SE" dirty="0"/>
              <a:t>Hur kan ni använda </a:t>
            </a:r>
            <a:r>
              <a:rPr lang="sv-SE" dirty="0">
                <a:latin typeface="+mn-lt"/>
              </a:rPr>
              <a:t>resultaten? </a:t>
            </a:r>
          </a:p>
          <a:p>
            <a:endParaRPr lang="sv-SE" dirty="0">
              <a:latin typeface="+mn-lt"/>
            </a:endParaRPr>
          </a:p>
          <a:p>
            <a:r>
              <a:rPr lang="sv-SE" dirty="0">
                <a:latin typeface="+mn-lt"/>
              </a:rPr>
              <a:t>Finns det något ni är bra på som ni kan </a:t>
            </a:r>
            <a:r>
              <a:rPr lang="sv-SE" dirty="0"/>
              <a:t>göra ännu bättre?</a:t>
            </a:r>
          </a:p>
          <a:p>
            <a:endParaRPr lang="sv-SE" dirty="0"/>
          </a:p>
          <a:p>
            <a:r>
              <a:rPr lang="sv-SE" dirty="0">
                <a:latin typeface="+mn-lt"/>
              </a:rPr>
              <a:t>Finns det något som medlemmarna</a:t>
            </a:r>
            <a:r>
              <a:rPr lang="sv-SE" dirty="0"/>
              <a:t> är mindre nöjda med som ni kan förbättra?</a:t>
            </a:r>
          </a:p>
          <a:p>
            <a:endParaRPr lang="sv-SE" dirty="0">
              <a:latin typeface="+mn-lt"/>
            </a:endParaRPr>
          </a:p>
          <a:p>
            <a:r>
              <a:rPr lang="sv-SE" dirty="0"/>
              <a:t>Finns det något som är lätt att åtgärda som ni kan börja med?</a:t>
            </a:r>
          </a:p>
          <a:p>
            <a:endParaRPr lang="sv-SE" dirty="0">
              <a:latin typeface="+mn-lt"/>
            </a:endParaRPr>
          </a:p>
          <a:p>
            <a:r>
              <a:rPr lang="sv-SE" dirty="0"/>
              <a:t>Vad är viktigast för er att förbättra? </a:t>
            </a:r>
          </a:p>
          <a:p>
            <a:endParaRPr lang="sv-SE" dirty="0">
              <a:latin typeface="+mn-lt"/>
            </a:endParaRPr>
          </a:p>
          <a:p>
            <a:r>
              <a:rPr lang="sv-SE" dirty="0"/>
              <a:t>Vilka mål kan ni sätta för er verksamhet utifrån resultatet?</a:t>
            </a:r>
            <a:endParaRPr lang="sv-SE" dirty="0">
              <a:latin typeface="+mn-lt"/>
            </a:endParaRPr>
          </a:p>
        </p:txBody>
      </p:sp>
      <p:pic>
        <p:nvPicPr>
          <p:cNvPr id="9" name="Bildobjekt 8">
            <a:extLst>
              <a:ext uri="{FF2B5EF4-FFF2-40B4-BE49-F238E27FC236}">
                <a16:creationId xmlns:a16="http://schemas.microsoft.com/office/drawing/2014/main" id="{AFE7F8CD-F8A1-4235-AA92-46973B6676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34575" y="5550477"/>
            <a:ext cx="1800225" cy="1272130"/>
          </a:xfrm>
          <a:prstGeom prst="rect">
            <a:avLst/>
          </a:prstGeom>
        </p:spPr>
      </p:pic>
    </p:spTree>
    <p:extLst>
      <p:ext uri="{BB962C8B-B14F-4D97-AF65-F5344CB8AC3E}">
        <p14:creationId xmlns:p14="http://schemas.microsoft.com/office/powerpoint/2010/main" val="3789209967"/>
      </p:ext>
    </p:extLst>
  </p:cSld>
  <p:clrMapOvr>
    <a:masterClrMapping/>
  </p:clrMapOvr>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4. Rapportmall NKI Wide [Skrivskyddad]" id="{12F4E259-3091-4E4F-A31F-B456FB8BD791}" vid="{072ACC5C-AD2B-4B7D-BB76-1F41F28F9555}"/>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56CCD02DA5B8EB4691BF8B671A1C8A6C" ma:contentTypeVersion="0" ma:contentTypeDescription="Skapa ett nytt dokument." ma:contentTypeScope="" ma:versionID="c85aafd70a6b48eac183a11ae529d9be">
  <xsd:schema xmlns:xsd="http://www.w3.org/2001/XMLSchema" xmlns:xs="http://www.w3.org/2001/XMLSchema" xmlns:p="http://schemas.microsoft.com/office/2006/metadata/properties" targetNamespace="http://schemas.microsoft.com/office/2006/metadata/properties" ma:root="true" ma:fieldsID="590f7c96beca330bbe8babf3ba0f787d">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8D940FC-137E-40BE-8AE5-52C8455B7D8A}">
  <ds:schemaRefs>
    <ds:schemaRef ds:uri="http://schemas.microsoft.com/sharepoint/v3/contenttype/forms"/>
  </ds:schemaRefs>
</ds:datastoreItem>
</file>

<file path=customXml/itemProps2.xml><?xml version="1.0" encoding="utf-8"?>
<ds:datastoreItem xmlns:ds="http://schemas.openxmlformats.org/officeDocument/2006/customXml" ds:itemID="{04BA1630-2714-45CD-B888-3F90993A7784}">
  <ds:schemaRefs>
    <ds:schemaRef ds:uri="http://schemas.microsoft.com/office/2006/documentManagement/types"/>
    <ds:schemaRef ds:uri="http://schemas.microsoft.com/office/2006/metadata/properties"/>
    <ds:schemaRef ds:uri="http://purl.org/dc/elements/1.1/"/>
    <ds:schemaRef ds:uri="http://schemas.microsoft.com/office/infopath/2007/PartnerControls"/>
    <ds:schemaRef ds:uri="http://purl.org/dc/terms/"/>
    <ds:schemaRef ds:uri="http://www.w3.org/XML/1998/namespace"/>
    <ds:schemaRef ds:uri="http://purl.org/dc/dcmitype/"/>
    <ds:schemaRef ds:uri="http://schemas.openxmlformats.org/package/2006/metadata/core-properties"/>
  </ds:schemaRefs>
</ds:datastoreItem>
</file>

<file path=customXml/itemProps3.xml><?xml version="1.0" encoding="utf-8"?>
<ds:datastoreItem xmlns:ds="http://schemas.openxmlformats.org/officeDocument/2006/customXml" ds:itemID="{7DAFB076-D924-4B16-8A56-97C7FE5809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16006</TotalTime>
  <Words>2415</Words>
  <Application>Microsoft Office PowerPoint</Application>
  <PresentationFormat>Bredbild</PresentationFormat>
  <Paragraphs>247</Paragraphs>
  <Slides>14</Slides>
  <Notes>14</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14</vt:i4>
      </vt:variant>
    </vt:vector>
  </HeadingPairs>
  <TitlesOfParts>
    <vt:vector size="18" baseType="lpstr">
      <vt:lpstr>Arial</vt:lpstr>
      <vt:lpstr>Calibri</vt:lpstr>
      <vt:lpstr>Calibri Light</vt:lpstr>
      <vt:lpstr>Default Design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Johanna Stenberg (Svensk Simidrott)</dc:creator>
  <cp:lastModifiedBy>Johanna Stenberg (Svensk Simidrott)</cp:lastModifiedBy>
  <cp:revision>2</cp:revision>
  <dcterms:created xsi:type="dcterms:W3CDTF">2022-01-14T12:39:41Z</dcterms:created>
  <dcterms:modified xsi:type="dcterms:W3CDTF">2022-02-03T13:06:15Z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0x01010056CCD02DA5B8EB4691BF8B671A1C8A6C</vt:lpwstr>
  </property>
</Properties>
</file>